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260" r:id="rId3"/>
    <p:sldId id="261" r:id="rId4"/>
    <p:sldId id="262" r:id="rId5"/>
    <p:sldId id="263" r:id="rId6"/>
    <p:sldId id="266" r:id="rId7"/>
    <p:sldId id="267" r:id="rId8"/>
    <p:sldId id="268" r:id="rId9"/>
    <p:sldId id="269" r:id="rId10"/>
    <p:sldId id="270" r:id="rId11"/>
    <p:sldId id="271" r:id="rId12"/>
    <p:sldId id="272" r:id="rId13"/>
    <p:sldId id="273" r:id="rId14"/>
    <p:sldId id="275" r:id="rId15"/>
    <p:sldId id="277" r:id="rId16"/>
    <p:sldId id="296" r:id="rId17"/>
    <p:sldId id="297" r:id="rId18"/>
    <p:sldId id="298" r:id="rId19"/>
    <p:sldId id="278" r:id="rId20"/>
    <p:sldId id="288" r:id="rId21"/>
    <p:sldId id="279" r:id="rId22"/>
    <p:sldId id="280" r:id="rId23"/>
    <p:sldId id="295" r:id="rId24"/>
    <p:sldId id="281" r:id="rId25"/>
    <p:sldId id="282" r:id="rId26"/>
    <p:sldId id="291" r:id="rId27"/>
    <p:sldId id="283" r:id="rId28"/>
    <p:sldId id="284" r:id="rId29"/>
    <p:sldId id="290" r:id="rId30"/>
    <p:sldId id="285" r:id="rId31"/>
    <p:sldId id="294" r:id="rId32"/>
    <p:sldId id="293" r:id="rId33"/>
    <p:sldId id="289" r:id="rId34"/>
    <p:sldId id="286" r:id="rId35"/>
    <p:sldId id="287"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D00"/>
    <a:srgbClr val="0021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27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992"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LE01\Data\Marketing\FinancialLiteracy\2010%20Advocacy%20Presentations\Graph%20for%20Ebbing%20Present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9"/>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69277894395913E-2"/>
          <c:y val="0.2418611073119582"/>
          <c:w val="0.87037371783707473"/>
          <c:h val="0.53061617918107629"/>
        </c:manualLayout>
      </c:layout>
      <c:barChart>
        <c:barDir val="col"/>
        <c:grouping val="clustered"/>
        <c:ser>
          <c:idx val="0"/>
          <c:order val="0"/>
          <c:spPr>
            <a:gradFill>
              <a:gsLst>
                <a:gs pos="0">
                  <a:srgbClr val="03D4A8"/>
                </a:gs>
                <a:gs pos="25000">
                  <a:srgbClr val="21D6E0"/>
                </a:gs>
                <a:gs pos="75000">
                  <a:srgbClr val="0087E6"/>
                </a:gs>
                <a:gs pos="100000">
                  <a:srgbClr val="005CBF"/>
                </a:gs>
              </a:gsLst>
              <a:lin ang="5400000" scaled="0"/>
            </a:gradFill>
          </c:spPr>
          <c:dLbls>
            <c:txPr>
              <a:bodyPr/>
              <a:lstStyle/>
              <a:p>
                <a:pPr>
                  <a:defRPr>
                    <a:solidFill>
                      <a:schemeClr val="accent2"/>
                    </a:solidFill>
                  </a:defRPr>
                </a:pPr>
                <a:endParaRPr lang="en-US"/>
              </a:p>
            </c:txPr>
            <c:showVal val="1"/>
          </c:dLbls>
          <c:cat>
            <c:strRef>
              <c:f>Sheet1!$A$5:$A$7</c:f>
              <c:strCache>
                <c:ptCount val="3"/>
                <c:pt idx="0">
                  <c:v>Need for demonstration of financial responsibility</c:v>
                </c:pt>
                <c:pt idx="1">
                  <c:v>Need for understanding of economic concepts</c:v>
                </c:pt>
                <c:pt idx="2">
                  <c:v>Need for understanding of global markets</c:v>
                </c:pt>
              </c:strCache>
            </c:strRef>
          </c:cat>
          <c:val>
            <c:numRef>
              <c:f>Sheet1!$B$5:$B$7</c:f>
              <c:numCache>
                <c:formatCode>0%</c:formatCode>
                <c:ptCount val="3"/>
                <c:pt idx="0">
                  <c:v>0.72000000000000064</c:v>
                </c:pt>
                <c:pt idx="1">
                  <c:v>0.61000000000000065</c:v>
                </c:pt>
                <c:pt idx="2">
                  <c:v>0.53</c:v>
                </c:pt>
              </c:numCache>
            </c:numRef>
          </c:val>
        </c:ser>
        <c:dLbls>
          <c:showVal val="1"/>
        </c:dLbls>
        <c:gapWidth val="143"/>
        <c:axId val="71987200"/>
        <c:axId val="80452608"/>
      </c:barChart>
      <c:catAx>
        <c:axId val="71987200"/>
        <c:scaling>
          <c:orientation val="minMax"/>
        </c:scaling>
        <c:axPos val="b"/>
        <c:majorTickMark val="none"/>
        <c:tickLblPos val="nextTo"/>
        <c:txPr>
          <a:bodyPr/>
          <a:lstStyle/>
          <a:p>
            <a:pPr>
              <a:defRPr sz="1600">
                <a:latin typeface="Franklin Gothic Medium" pitchFamily="34" charset="0"/>
              </a:defRPr>
            </a:pPr>
            <a:endParaRPr lang="en-US"/>
          </a:p>
        </c:txPr>
        <c:crossAx val="80452608"/>
        <c:crosses val="autoZero"/>
        <c:auto val="1"/>
        <c:lblAlgn val="ctr"/>
        <c:lblOffset val="100"/>
      </c:catAx>
      <c:valAx>
        <c:axId val="80452608"/>
        <c:scaling>
          <c:orientation val="minMax"/>
          <c:max val="0.8"/>
        </c:scaling>
        <c:axPos val="l"/>
        <c:numFmt formatCode="0%" sourceLinked="1"/>
        <c:majorTickMark val="none"/>
        <c:tickLblPos val="nextTo"/>
        <c:txPr>
          <a:bodyPr/>
          <a:lstStyle/>
          <a:p>
            <a:pPr>
              <a:defRPr baseline="0">
                <a:solidFill>
                  <a:schemeClr val="tx1"/>
                </a:solidFill>
              </a:defRPr>
            </a:pPr>
            <a:endParaRPr lang="en-US"/>
          </a:p>
        </c:txPr>
        <c:crossAx val="71987200"/>
        <c:crosses val="autoZero"/>
        <c:crossBetween val="between"/>
        <c:majorUnit val="0.2"/>
      </c:valAx>
    </c:plotArea>
    <c:plotVisOnly val="1"/>
  </c:chart>
  <c:spPr>
    <a:solidFill>
      <a:schemeClr val="accent1">
        <a:tint val="20000"/>
      </a:schemeClr>
    </a:solidFill>
  </c:spPr>
  <c:txPr>
    <a:bodyPr/>
    <a:lstStyle/>
    <a:p>
      <a:pPr>
        <a:defRPr sz="1800"/>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0.12812</cdr:x>
      <cdr:y>0.05459</cdr:y>
    </cdr:from>
    <cdr:to>
      <cdr:x>0.87687</cdr:x>
      <cdr:y>0.21092</cdr:y>
    </cdr:to>
    <cdr:sp macro="" textlink="">
      <cdr:nvSpPr>
        <cdr:cNvPr id="2" name="TextBox 1"/>
        <cdr:cNvSpPr txBox="1"/>
      </cdr:nvSpPr>
      <cdr:spPr>
        <a:xfrm xmlns:a="http://schemas.openxmlformats.org/drawingml/2006/main">
          <a:off x="733426" y="209550"/>
          <a:ext cx="428625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baseline="0" dirty="0">
              <a:solidFill>
                <a:schemeClr val="accent2"/>
              </a:solidFill>
              <a:latin typeface="Arial Narrow" pitchFamily="34" charset="0"/>
            </a:rPr>
            <a:t>U.S. Employers Report Need for Practical Financial Skills</a:t>
          </a:r>
          <a:endParaRPr lang="en-US" sz="2000" b="1" dirty="0">
            <a:solidFill>
              <a:schemeClr val="accent2"/>
            </a:solidFill>
            <a:latin typeface="Arial Narrow" pitchFamily="34" charset="0"/>
          </a:endParaRPr>
        </a:p>
      </cdr:txBody>
    </cdr:sp>
  </cdr:relSizeAnchor>
  <cdr:relSizeAnchor xmlns:cdr="http://schemas.openxmlformats.org/drawingml/2006/chartDrawing">
    <cdr:from>
      <cdr:x>0.58735</cdr:x>
      <cdr:y>0.94293</cdr:y>
    </cdr:from>
    <cdr:to>
      <cdr:x>0.99002</cdr:x>
      <cdr:y>0.98759</cdr:y>
    </cdr:to>
    <cdr:sp macro="" textlink="">
      <cdr:nvSpPr>
        <cdr:cNvPr id="3" name="TextBox 2"/>
        <cdr:cNvSpPr txBox="1"/>
      </cdr:nvSpPr>
      <cdr:spPr>
        <a:xfrm xmlns:a="http://schemas.openxmlformats.org/drawingml/2006/main">
          <a:off x="3362326" y="3619499"/>
          <a:ext cx="2305050" cy="171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Arial Narrow" pitchFamily="34" charset="0"/>
            </a:rPr>
            <a:t>Source:  Partnership</a:t>
          </a:r>
          <a:r>
            <a:rPr lang="en-US" sz="1000" b="1" baseline="0" dirty="0">
              <a:latin typeface="Arial Narrow" pitchFamily="34" charset="0"/>
            </a:rPr>
            <a:t> for 21st Century Skills</a:t>
          </a:r>
          <a:endParaRPr lang="en-US" sz="1000" b="1" dirty="0">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F0618C5-8C9A-45F5-AEDF-7B22A2F0CB7F}" type="datetimeFigureOut">
              <a:rPr lang="en-US" smtClean="0"/>
              <a:pPr/>
              <a:t>10/14/2011</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A0874C5-7942-4118-B13A-3F7AA9A71E4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2DCCCD97-1A43-48E7-8593-EE983B133084}" type="datetimeFigureOut">
              <a:rPr lang="en-US" smtClean="0"/>
              <a:pPr/>
              <a:t>10/14/2011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9C20667-F098-4397-BE48-CD8640F5E5E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2A630692-8D4B-431A-B2A5-624BED7F546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0667-F098-4397-BE48-CD8640F5E5E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liberal arts colleges — but especially those colleges enrolling classes with more first-generation college students than ever before — have an obligation to ask how we can continue to improve the experience of gaining financial literacy and those outcomes for our students. We must do this as institutions concerned with transparency, accountability and access, and as institutions whose primary and time-honored concern is to educate the whole person.  President</a:t>
            </a:r>
            <a:r>
              <a:rPr lang="en-US" baseline="0" dirty="0" smtClean="0"/>
              <a:t> Steve </a:t>
            </a:r>
            <a:r>
              <a:rPr lang="en-US" baseline="0" dirty="0" err="1" smtClean="0"/>
              <a:t>Bahls</a:t>
            </a:r>
            <a:r>
              <a:rPr lang="en-US" baseline="0" dirty="0" smtClean="0"/>
              <a:t> – Inside Higher Education June 17</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9C20667-F098-4397-BE48-CD8640F5E5E9}"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just the US, A recent study</a:t>
            </a:r>
            <a:r>
              <a:rPr lang="en-US" baseline="0" dirty="0" smtClean="0"/>
              <a:t> in China found that 70% of students said they need to increase their knowledge of personal finance.  15% were unable to break even.</a:t>
            </a:r>
            <a:endParaRPr lang="en-US" dirty="0"/>
          </a:p>
        </p:txBody>
      </p:sp>
      <p:sp>
        <p:nvSpPr>
          <p:cNvPr id="4" name="Slide Number Placeholder 3"/>
          <p:cNvSpPr>
            <a:spLocks noGrp="1"/>
          </p:cNvSpPr>
          <p:nvPr>
            <p:ph type="sldNum" sz="quarter" idx="10"/>
          </p:nvPr>
        </p:nvSpPr>
        <p:spPr/>
        <p:txBody>
          <a:bodyPr/>
          <a:lstStyle/>
          <a:p>
            <a:fld id="{A9C20667-F098-4397-BE48-CD8640F5E5E9}"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 40%</a:t>
            </a:r>
            <a:r>
              <a:rPr lang="en-US" baseline="0" dirty="0" smtClean="0"/>
              <a:t> of households that carry a balance from month to month</a:t>
            </a:r>
            <a:endParaRPr lang="en-US" dirty="0"/>
          </a:p>
        </p:txBody>
      </p:sp>
      <p:sp>
        <p:nvSpPr>
          <p:cNvPr id="4" name="Slide Number Placeholder 3"/>
          <p:cNvSpPr>
            <a:spLocks noGrp="1"/>
          </p:cNvSpPr>
          <p:nvPr>
            <p:ph type="sldNum" sz="quarter" idx="10"/>
          </p:nvPr>
        </p:nvSpPr>
        <p:spPr/>
        <p:txBody>
          <a:bodyPr/>
          <a:lstStyle/>
          <a:p>
            <a:fld id="{A9C20667-F098-4397-BE48-CD8640F5E5E9}"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latest figures</a:t>
            </a:r>
            <a:r>
              <a:rPr lang="en-US" baseline="0" dirty="0" smtClean="0"/>
              <a:t> from the USDE – cohort default rates have risen to 8.8%, up from 7% in 2008.  In Texas,  the rate is 10.1%</a:t>
            </a:r>
            <a:endParaRPr lang="en-US" dirty="0" smtClean="0"/>
          </a:p>
          <a:p>
            <a:r>
              <a:rPr lang="en-US" dirty="0" smtClean="0"/>
              <a:t>The Institute for</a:t>
            </a:r>
            <a:r>
              <a:rPr lang="en-US" baseline="0" dirty="0" smtClean="0"/>
              <a:t> Higher Education Policy looking at students who went into repayment from 2004 to 2009, found that 40 percent fall behind on their payments at some point in the first five years of repayment.</a:t>
            </a:r>
            <a:endParaRPr lang="en-US" dirty="0" smtClean="0"/>
          </a:p>
          <a:p>
            <a:r>
              <a:rPr lang="en-US" dirty="0" smtClean="0"/>
              <a:t>“In</a:t>
            </a:r>
            <a:r>
              <a:rPr lang="en-US" baseline="0" dirty="0" smtClean="0"/>
              <a:t> the coming years, a lot of people will still be paying off their student loans when its time for their kids to go to college.”  Steve </a:t>
            </a:r>
            <a:r>
              <a:rPr lang="en-US" baseline="0" dirty="0" err="1" smtClean="0"/>
              <a:t>Kantrowitz</a:t>
            </a:r>
            <a:r>
              <a:rPr lang="en-US" baseline="0" dirty="0" smtClean="0"/>
              <a:t>, publisher of FinAid.org.</a:t>
            </a:r>
          </a:p>
          <a:p>
            <a:endParaRPr lang="en-US" baseline="0" dirty="0" smtClean="0"/>
          </a:p>
          <a:p>
            <a:r>
              <a:rPr lang="en-US" dirty="0" smtClean="0"/>
              <a:t>Student</a:t>
            </a:r>
            <a:r>
              <a:rPr lang="en-US" baseline="0" dirty="0" smtClean="0"/>
              <a:t> default rate no 8.9% up from 7% last year.  (Public 7.3; independent 4.7)</a:t>
            </a:r>
            <a:endParaRPr lang="en-US" dirty="0"/>
          </a:p>
        </p:txBody>
      </p:sp>
      <p:sp>
        <p:nvSpPr>
          <p:cNvPr id="4" name="Slide Number Placeholder 3"/>
          <p:cNvSpPr>
            <a:spLocks noGrp="1"/>
          </p:cNvSpPr>
          <p:nvPr>
            <p:ph type="sldNum" sz="quarter" idx="10"/>
          </p:nvPr>
        </p:nvSpPr>
        <p:spPr/>
        <p:txBody>
          <a:bodyPr/>
          <a:lstStyle/>
          <a:p>
            <a:fld id="{A9C20667-F098-4397-BE48-CD8640F5E5E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userDrawn="1"/>
        </p:nvSpPr>
        <p:spPr>
          <a:xfrm>
            <a:off x="5334000" y="1143000"/>
            <a:ext cx="3810000" cy="35052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descr="H1_logo_PMS282_tag.png"/>
          <p:cNvPicPr>
            <a:picLocks noChangeAspect="1"/>
          </p:cNvPicPr>
          <p:nvPr userDrawn="1"/>
        </p:nvPicPr>
        <p:blipFill>
          <a:blip r:embed="rId2" cstate="print"/>
          <a:stretch>
            <a:fillRect/>
          </a:stretch>
        </p:blipFill>
        <p:spPr>
          <a:xfrm>
            <a:off x="457201" y="304800"/>
            <a:ext cx="2233245" cy="459056"/>
          </a:xfrm>
          <a:prstGeom prst="rect">
            <a:avLst/>
          </a:prstGeom>
        </p:spPr>
      </p:pic>
      <p:sp>
        <p:nvSpPr>
          <p:cNvPr id="12" name="Rectangle 11"/>
          <p:cNvSpPr/>
          <p:nvPr userDrawn="1"/>
        </p:nvSpPr>
        <p:spPr>
          <a:xfrm rot="10800000" flipV="1">
            <a:off x="-533400" y="6705600"/>
            <a:ext cx="9144000" cy="45719"/>
          </a:xfrm>
          <a:prstGeom prst="rect">
            <a:avLst/>
          </a:prstGeom>
          <a:solidFill>
            <a:srgbClr val="A2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5562600" y="2819400"/>
            <a:ext cx="3429000" cy="1569660"/>
          </a:xfrm>
          <a:prstGeom prst="rect">
            <a:avLst/>
          </a:prstGeom>
          <a:noFill/>
        </p:spPr>
        <p:txBody>
          <a:bodyPr wrap="square" rtlCol="0">
            <a:spAutoFit/>
          </a:bodyPr>
          <a:lstStyle/>
          <a:p>
            <a:r>
              <a:rPr lang="en-US" sz="2400" dirty="0" smtClean="0">
                <a:solidFill>
                  <a:schemeClr val="bg1"/>
                </a:solidFill>
                <a:latin typeface="Franklin Gothic Medium" pitchFamily="34" charset="0"/>
              </a:rPr>
              <a:t>Innovative</a:t>
            </a:r>
            <a:r>
              <a:rPr lang="en-US" sz="2400" baseline="0" dirty="0" smtClean="0">
                <a:solidFill>
                  <a:schemeClr val="bg1"/>
                </a:solidFill>
                <a:latin typeface="Franklin Gothic Medium" pitchFamily="34" charset="0"/>
              </a:rPr>
              <a:t> payment processing and refund distribution with High Touch Service</a:t>
            </a:r>
            <a:r>
              <a:rPr lang="en-US" sz="1200" baseline="75000" dirty="0" smtClean="0">
                <a:solidFill>
                  <a:schemeClr val="bg1"/>
                </a:solidFill>
                <a:latin typeface="Franklin Gothic Medium" pitchFamily="34" charset="0"/>
              </a:rPr>
              <a:t>SM</a:t>
            </a:r>
            <a:endParaRPr lang="en-US" sz="1200" baseline="75000" dirty="0">
              <a:solidFill>
                <a:schemeClr val="bg1"/>
              </a:solidFill>
              <a:latin typeface="Franklin Gothic Medium" pitchFamily="34" charset="0"/>
            </a:endParaRPr>
          </a:p>
        </p:txBody>
      </p:sp>
      <p:sp>
        <p:nvSpPr>
          <p:cNvPr id="2" name="Title 1"/>
          <p:cNvSpPr>
            <a:spLocks noGrp="1"/>
          </p:cNvSpPr>
          <p:nvPr>
            <p:ph type="ctrTitle"/>
          </p:nvPr>
        </p:nvSpPr>
        <p:spPr>
          <a:xfrm>
            <a:off x="228600" y="4876800"/>
            <a:ext cx="5638800" cy="838200"/>
          </a:xfrm>
        </p:spPr>
        <p:txBody>
          <a:bodyPr>
            <a:normAutofit/>
          </a:bodyPr>
          <a:lstStyle>
            <a:lvl1pPr algn="l">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228600" y="5638800"/>
            <a:ext cx="5638800" cy="990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21" name="Group 20"/>
          <p:cNvGrpSpPr/>
          <p:nvPr userDrawn="1"/>
        </p:nvGrpSpPr>
        <p:grpSpPr>
          <a:xfrm rot="10800000">
            <a:off x="0" y="1143000"/>
            <a:ext cx="228600" cy="3505200"/>
            <a:chOff x="7467600" y="1295400"/>
            <a:chExt cx="1828800" cy="3505200"/>
          </a:xfrm>
        </p:grpSpPr>
        <p:sp>
          <p:nvSpPr>
            <p:cNvPr id="19" name="Rectangle 18"/>
            <p:cNvSpPr/>
            <p:nvPr userDrawn="1"/>
          </p:nvSpPr>
          <p:spPr>
            <a:xfrm rot="5400000">
              <a:off x="6057900" y="2705100"/>
              <a:ext cx="3505200" cy="685800"/>
            </a:xfrm>
            <a:prstGeom prst="rect">
              <a:avLst/>
            </a:prstGeom>
            <a:solidFill>
              <a:srgbClr val="A2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848600" y="1295400"/>
              <a:ext cx="1447800" cy="35052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22" name="Picture 21" descr="iStock_000008934514Large.jpg"/>
          <p:cNvPicPr>
            <a:picLocks noChangeAspect="1"/>
          </p:cNvPicPr>
          <p:nvPr userDrawn="1"/>
        </p:nvPicPr>
        <p:blipFill>
          <a:blip r:embed="rId3" cstate="print"/>
          <a:srcRect l="8692" r="8622" b="14815"/>
          <a:stretch>
            <a:fillRect/>
          </a:stretch>
        </p:blipFill>
        <p:spPr>
          <a:xfrm>
            <a:off x="228600" y="1143000"/>
            <a:ext cx="5105400" cy="3505200"/>
          </a:xfrm>
          <a:prstGeom prst="rect">
            <a:avLst/>
          </a:prstGeom>
        </p:spPr>
      </p:pic>
      <p:grpSp>
        <p:nvGrpSpPr>
          <p:cNvPr id="27" name="Group 26"/>
          <p:cNvGrpSpPr/>
          <p:nvPr userDrawn="1"/>
        </p:nvGrpSpPr>
        <p:grpSpPr>
          <a:xfrm>
            <a:off x="5334000" y="1143000"/>
            <a:ext cx="228600" cy="3505200"/>
            <a:chOff x="7467600" y="1295400"/>
            <a:chExt cx="1828800" cy="3505200"/>
          </a:xfrm>
        </p:grpSpPr>
        <p:sp>
          <p:nvSpPr>
            <p:cNvPr id="28" name="Rectangle 27"/>
            <p:cNvSpPr/>
            <p:nvPr userDrawn="1"/>
          </p:nvSpPr>
          <p:spPr>
            <a:xfrm rot="5400000">
              <a:off x="6057900" y="2705100"/>
              <a:ext cx="3505200" cy="685800"/>
            </a:xfrm>
            <a:prstGeom prst="rect">
              <a:avLst/>
            </a:prstGeom>
            <a:solidFill>
              <a:srgbClr val="A2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7848600" y="1295400"/>
              <a:ext cx="1447800" cy="35052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latin typeface="Franklin Gothic Book" pitchFamily="34" charset="0"/>
              </a:defRPr>
            </a:lvl1pPr>
          </a:lstStyle>
          <a:p>
            <a:fld id="{F68CE2CE-2B32-4A7F-9736-746B6FF7F480}" type="datetimeFigureOut">
              <a:rPr lang="en-US" smtClean="0"/>
              <a:pPr/>
              <a:t>10/14/2011</a:t>
            </a:fld>
            <a:endParaRPr lang="en-US" dirty="0"/>
          </a:p>
        </p:txBody>
      </p:sp>
      <p:sp>
        <p:nvSpPr>
          <p:cNvPr id="3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latin typeface="Franklin Gothic Book" pitchFamily="34" charset="0"/>
              </a:defRPr>
            </a:lvl1pPr>
          </a:lstStyle>
          <a:p>
            <a:r>
              <a:rPr lang="en-US" dirty="0" smtClean="0"/>
              <a:t>©2010 Higher One, Inc. All rights reservered.</a:t>
            </a:r>
            <a:endParaRPr lang="en-US" dirty="0"/>
          </a:p>
        </p:txBody>
      </p:sp>
      <p:sp>
        <p:nvSpPr>
          <p:cNvPr id="3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Franklin Gothic Book" pitchFamily="34" charset="0"/>
              </a:defRPr>
            </a:lvl1pPr>
          </a:lstStyle>
          <a:p>
            <a:fld id="{CA2C370B-D4E1-48B8-9202-2B2FC35779D8}" type="slidenum">
              <a:rPr lang="en-US" smtClean="0"/>
              <a:pPr/>
              <a:t>‹#›</a:t>
            </a:fld>
            <a:endParaRPr lang="en-US" dirty="0"/>
          </a:p>
        </p:txBody>
      </p:sp>
      <p:sp>
        <p:nvSpPr>
          <p:cNvPr id="14" name="Rectangle 13"/>
          <p:cNvSpPr/>
          <p:nvPr userDrawn="1"/>
        </p:nvSpPr>
        <p:spPr>
          <a:xfrm>
            <a:off x="0" y="601980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rot="10800000">
            <a:off x="0" y="5562600"/>
            <a:ext cx="9144000" cy="609600"/>
          </a:xfrm>
          <a:prstGeom prst="rect">
            <a:avLst/>
          </a:prstGeom>
          <a:gradFill>
            <a:gsLst>
              <a:gs pos="68000">
                <a:schemeClr val="bg1"/>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447800"/>
            <a:ext cx="9144000" cy="609600"/>
          </a:xfrm>
          <a:prstGeom prst="rect">
            <a:avLst/>
          </a:prstGeom>
          <a:gradFill>
            <a:gsLst>
              <a:gs pos="68000">
                <a:schemeClr val="bg1"/>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0" y="1371600"/>
            <a:ext cx="9144000" cy="76200"/>
            <a:chOff x="0" y="1447800"/>
            <a:chExt cx="9144000" cy="76200"/>
          </a:xfrm>
        </p:grpSpPr>
        <p:sp>
          <p:nvSpPr>
            <p:cNvPr id="8" name="Rectangle 7"/>
            <p:cNvSpPr/>
            <p:nvPr userDrawn="1"/>
          </p:nvSpPr>
          <p:spPr>
            <a:xfrm rot="10800000">
              <a:off x="0" y="1447800"/>
              <a:ext cx="9144000" cy="762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Straight Connector 8"/>
            <p:cNvCxnSpPr/>
            <p:nvPr userDrawn="1"/>
          </p:nvCxnSpPr>
          <p:spPr>
            <a:xfrm>
              <a:off x="0" y="1524000"/>
              <a:ext cx="9144000" cy="0"/>
            </a:xfrm>
            <a:prstGeom prst="line">
              <a:avLst/>
            </a:prstGeom>
            <a:ln w="19050">
              <a:solidFill>
                <a:srgbClr val="A2AD00"/>
              </a:solidFill>
            </a:ln>
          </p:spPr>
          <p:style>
            <a:lnRef idx="1">
              <a:schemeClr val="accent1"/>
            </a:lnRef>
            <a:fillRef idx="0">
              <a:schemeClr val="accent1"/>
            </a:fillRef>
            <a:effectRef idx="0">
              <a:schemeClr val="accent1"/>
            </a:effectRef>
            <a:fontRef idx="minor">
              <a:schemeClr val="tx1"/>
            </a:fontRef>
          </p:style>
        </p:cxnSp>
      </p:grp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latin typeface="Franklin Gothic Book" pitchFamily="34" charset="0"/>
              </a:defRPr>
            </a:lvl1pPr>
          </a:lstStyle>
          <a:p>
            <a:fld id="{F68CE2CE-2B32-4A7F-9736-746B6FF7F480}" type="datetimeFigureOut">
              <a:rPr lang="en-US" smtClean="0"/>
              <a:pPr/>
              <a:t>10/14/2011</a:t>
            </a:fld>
            <a:endParaRPr lang="en-US" dirty="0"/>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latin typeface="Franklin Gothic Book" pitchFamily="34" charset="0"/>
              </a:defRPr>
            </a:lvl1pPr>
          </a:lstStyle>
          <a:p>
            <a:r>
              <a:rPr lang="en-US" dirty="0" smtClean="0"/>
              <a:t>©2010 Higher One, Inc. All Rights Reserved..</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Franklin Gothic Book" pitchFamily="34" charset="0"/>
              </a:defRPr>
            </a:lvl1pPr>
          </a:lstStyle>
          <a:p>
            <a:fld id="{CA2C370B-D4E1-48B8-9202-2B2FC35779D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544B4B-A1A3-4D0B-970A-EAB625FF84C3}" type="datetimeFigureOut">
              <a:rPr lang="en-US" smtClean="0"/>
              <a:pPr/>
              <a:t>10/14/2011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2A93CA-07EC-4F60-9D7B-5E9B4E935B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2C370B-D4E1-48B8-9202-2B2FC35779D8}" type="slidenum">
              <a:rPr lang="en-US" smtClean="0"/>
              <a:pPr/>
              <a:t>‹#›</a:t>
            </a:fld>
            <a:endParaRPr lang="en-US" dirty="0"/>
          </a:p>
        </p:txBody>
      </p:sp>
      <p:grpSp>
        <p:nvGrpSpPr>
          <p:cNvPr id="8" name="Group 7"/>
          <p:cNvGrpSpPr/>
          <p:nvPr userDrawn="1"/>
        </p:nvGrpSpPr>
        <p:grpSpPr>
          <a:xfrm>
            <a:off x="0" y="1371600"/>
            <a:ext cx="9144000" cy="76200"/>
            <a:chOff x="0" y="1447800"/>
            <a:chExt cx="9144000" cy="76200"/>
          </a:xfrm>
        </p:grpSpPr>
        <p:sp>
          <p:nvSpPr>
            <p:cNvPr id="9" name="Rectangle 8"/>
            <p:cNvSpPr/>
            <p:nvPr userDrawn="1"/>
          </p:nvSpPr>
          <p:spPr>
            <a:xfrm rot="10800000">
              <a:off x="0" y="1447800"/>
              <a:ext cx="9144000" cy="762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9"/>
            <p:cNvCxnSpPr/>
            <p:nvPr userDrawn="1"/>
          </p:nvCxnSpPr>
          <p:spPr>
            <a:xfrm>
              <a:off x="0" y="1524000"/>
              <a:ext cx="9144000" cy="0"/>
            </a:xfrm>
            <a:prstGeom prst="line">
              <a:avLst/>
            </a:prstGeom>
            <a:ln w="19050">
              <a:solidFill>
                <a:srgbClr val="A2AD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2C370B-D4E1-48B8-9202-2B2FC35779D8}" type="slidenum">
              <a:rPr lang="en-US" smtClean="0"/>
              <a:pPr/>
              <a:t>‹#›</a:t>
            </a:fld>
            <a:endParaRPr lang="en-US" dirty="0"/>
          </a:p>
        </p:txBody>
      </p:sp>
      <p:grpSp>
        <p:nvGrpSpPr>
          <p:cNvPr id="10" name="Group 9"/>
          <p:cNvGrpSpPr/>
          <p:nvPr userDrawn="1"/>
        </p:nvGrpSpPr>
        <p:grpSpPr>
          <a:xfrm>
            <a:off x="0" y="1371600"/>
            <a:ext cx="9144000" cy="76200"/>
            <a:chOff x="0" y="1447800"/>
            <a:chExt cx="9144000" cy="76200"/>
          </a:xfrm>
        </p:grpSpPr>
        <p:sp>
          <p:nvSpPr>
            <p:cNvPr id="11" name="Rectangle 10"/>
            <p:cNvSpPr/>
            <p:nvPr userDrawn="1"/>
          </p:nvSpPr>
          <p:spPr>
            <a:xfrm rot="10800000">
              <a:off x="0" y="1447800"/>
              <a:ext cx="9144000" cy="762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2" name="Straight Connector 11"/>
            <p:cNvCxnSpPr/>
            <p:nvPr userDrawn="1"/>
          </p:nvCxnSpPr>
          <p:spPr>
            <a:xfrm>
              <a:off x="0" y="1524000"/>
              <a:ext cx="9144000" cy="0"/>
            </a:xfrm>
            <a:prstGeom prst="line">
              <a:avLst/>
            </a:prstGeom>
            <a:ln w="19050">
              <a:solidFill>
                <a:srgbClr val="A2AD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CE2CE-2B32-4A7F-9736-746B6FF7F480}" type="datetimeFigureOut">
              <a:rPr lang="en-US" smtClean="0"/>
              <a:pPr/>
              <a:t>10/14/2011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2C370B-D4E1-48B8-9202-2B2FC35779D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0" y="6172200"/>
            <a:ext cx="9144000" cy="76200"/>
          </a:xfrm>
          <a:prstGeom prst="rect">
            <a:avLst/>
          </a:prstGeom>
          <a:solidFill>
            <a:srgbClr val="A2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latin typeface="Franklin Gothic Book" pitchFamily="34" charset="0"/>
              </a:defRPr>
            </a:lvl1pPr>
          </a:lstStyle>
          <a:p>
            <a:fld id="{F68CE2CE-2B32-4A7F-9736-746B6FF7F480}" type="datetimeFigureOut">
              <a:rPr lang="en-US" smtClean="0"/>
              <a:pPr/>
              <a:t>10/14/2011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latin typeface="Franklin Gothic Book" pitchFamily="34" charset="0"/>
              </a:defRPr>
            </a:lvl1pPr>
          </a:lstStyle>
          <a:p>
            <a:r>
              <a:rPr lang="en-US" dirty="0" smtClean="0"/>
              <a:t>©2010 Higher One,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Franklin Gothic Book" pitchFamily="34" charset="0"/>
              </a:defRPr>
            </a:lvl1pPr>
          </a:lstStyle>
          <a:p>
            <a:fld id="{8BA55034-25FA-4D05-B411-C650BDBCCD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a:solidFill>
            <a:srgbClr val="002147"/>
          </a:solidFill>
          <a:latin typeface="Franklin Gothic Medium" pitchFamily="34" charset="0"/>
          <a:ea typeface="+mj-ea"/>
          <a:cs typeface="+mj-cs"/>
        </a:defRPr>
      </a:lvl1pPr>
    </p:titleStyle>
    <p:bodyStyle>
      <a:lvl1pPr marL="284163" indent="-284163" algn="l" defTabSz="914400" rtl="0" eaLnBrk="1" latinLnBrk="0" hangingPunct="1">
        <a:spcBef>
          <a:spcPct val="20000"/>
        </a:spcBef>
        <a:buClr>
          <a:srgbClr val="A2AD00"/>
        </a:buClr>
        <a:buSzPct val="109000"/>
        <a:buFont typeface="Arial" pitchFamily="34" charset="0"/>
        <a:buChar char="•"/>
        <a:defRPr sz="3200" kern="1200">
          <a:solidFill>
            <a:schemeClr val="tx1"/>
          </a:solidFill>
          <a:latin typeface="Franklin Gothic Medium" pitchFamily="34" charset="0"/>
          <a:ea typeface="+mn-ea"/>
          <a:cs typeface="+mn-cs"/>
        </a:defRPr>
      </a:lvl1pPr>
      <a:lvl2pPr marL="742950" indent="-285750" algn="l" defTabSz="914400" rtl="0" eaLnBrk="1" latinLnBrk="0" hangingPunct="1">
        <a:spcBef>
          <a:spcPct val="20000"/>
        </a:spcBef>
        <a:buClr>
          <a:srgbClr val="002147"/>
        </a:buClr>
        <a:buFont typeface="Arial" pitchFamily="34" charset="0"/>
        <a:buChar char="–"/>
        <a:defRPr sz="2800" kern="1200">
          <a:solidFill>
            <a:srgbClr val="A2AD00"/>
          </a:solidFill>
          <a:latin typeface="Franklin Gothic Medium" pitchFamily="34" charset="0"/>
          <a:ea typeface="+mn-ea"/>
          <a:cs typeface="+mn-cs"/>
        </a:defRPr>
      </a:lvl2pPr>
      <a:lvl3pPr marL="1143000" indent="-228600" algn="l" defTabSz="914400" rtl="0" eaLnBrk="1" latinLnBrk="0" hangingPunct="1">
        <a:spcBef>
          <a:spcPct val="20000"/>
        </a:spcBef>
        <a:buClr>
          <a:srgbClr val="A2AD00"/>
        </a:buClr>
        <a:buFont typeface="Arial" pitchFamily="34" charset="0"/>
        <a:buChar char="•"/>
        <a:defRPr sz="2400" kern="1200">
          <a:solidFill>
            <a:schemeClr val="tx1"/>
          </a:solidFill>
          <a:latin typeface="Franklin Gothic Medium" pitchFamily="34" charset="0"/>
          <a:ea typeface="+mn-ea"/>
          <a:cs typeface="+mn-cs"/>
        </a:defRPr>
      </a:lvl3pPr>
      <a:lvl4pPr marL="1600200" indent="-228600" algn="l" defTabSz="914400" rtl="0" eaLnBrk="1" latinLnBrk="0" hangingPunct="1">
        <a:spcBef>
          <a:spcPct val="20000"/>
        </a:spcBef>
        <a:buClr>
          <a:srgbClr val="A2AD00"/>
        </a:buClr>
        <a:buFont typeface="Arial" pitchFamily="34" charset="0"/>
        <a:buChar char="–"/>
        <a:defRPr sz="2000" kern="1200">
          <a:solidFill>
            <a:schemeClr val="tx1"/>
          </a:solidFill>
          <a:latin typeface="Franklin Gothic Medium" pitchFamily="34" charset="0"/>
          <a:ea typeface="+mn-ea"/>
          <a:cs typeface="+mn-cs"/>
        </a:defRPr>
      </a:lvl4pPr>
      <a:lvl5pPr marL="2057400" indent="-228600" algn="l" defTabSz="914400" rtl="0" eaLnBrk="1" latinLnBrk="0" hangingPunct="1">
        <a:spcBef>
          <a:spcPct val="20000"/>
        </a:spcBef>
        <a:buClr>
          <a:srgbClr val="A2AD00"/>
        </a:buClr>
        <a:buFont typeface="Arial" pitchFamily="34" charset="0"/>
        <a:buChar char="»"/>
        <a:defRPr sz="2000" kern="1200">
          <a:solidFill>
            <a:schemeClr val="tx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44B4B-A1A3-4D0B-970A-EAB625FF84C3}" type="datetimeFigureOut">
              <a:rPr lang="en-US" smtClean="0"/>
              <a:pPr/>
              <a:t>10/14/2011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A93CA-07EC-4F60-9D7B-5E9B4E935B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4267200"/>
            <a:ext cx="9144000" cy="1676400"/>
          </a:xfrm>
        </p:spPr>
        <p:txBody>
          <a:bodyPr>
            <a:normAutofit/>
          </a:bodyPr>
          <a:lstStyle/>
          <a:p>
            <a:r>
              <a:rPr lang="en-US" sz="2800" dirty="0" smtClean="0">
                <a:solidFill>
                  <a:schemeClr val="tx1"/>
                </a:solidFill>
              </a:rPr>
              <a:t>Ebbing the Abyss:  Higher Education’s Role in Promoting Financial Literacy</a:t>
            </a:r>
          </a:p>
        </p:txBody>
      </p:sp>
      <p:sp>
        <p:nvSpPr>
          <p:cNvPr id="4099" name="Rectangle 3"/>
          <p:cNvSpPr>
            <a:spLocks noGrp="1" noChangeArrowheads="1"/>
          </p:cNvSpPr>
          <p:nvPr>
            <p:ph type="subTitle" idx="1"/>
          </p:nvPr>
        </p:nvSpPr>
        <p:spPr>
          <a:xfrm>
            <a:off x="457200" y="5562600"/>
            <a:ext cx="8170863" cy="1128713"/>
          </a:xfrm>
          <a:noFill/>
        </p:spPr>
        <p:txBody>
          <a:bodyPr>
            <a:normAutofit/>
          </a:bodyPr>
          <a:lstStyle/>
          <a:p>
            <a:pPr marL="0" indent="0"/>
            <a:r>
              <a:rPr lang="en-US" sz="1600" b="1" dirty="0" smtClean="0"/>
              <a:t>Mary K. Johnson</a:t>
            </a:r>
          </a:p>
          <a:p>
            <a:pPr marL="0" indent="0"/>
            <a:r>
              <a:rPr lang="en-US" sz="1600" dirty="0" smtClean="0"/>
              <a:t>Financial Literacy and Consumer Advocacy Manager</a:t>
            </a:r>
          </a:p>
          <a:p>
            <a:pPr marL="0" indent="0"/>
            <a:r>
              <a:rPr lang="en-US" sz="1600" dirty="0" smtClean="0"/>
              <a:t>Higher One,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530350"/>
          </a:xfrm>
        </p:spPr>
        <p:txBody>
          <a:bodyPr/>
          <a:lstStyle/>
          <a:p>
            <a:pPr algn="ctr"/>
            <a:r>
              <a:rPr lang="en-US" b="1" dirty="0" smtClean="0"/>
              <a:t>Accountability and Reputation</a:t>
            </a:r>
          </a:p>
        </p:txBody>
      </p:sp>
      <p:sp>
        <p:nvSpPr>
          <p:cNvPr id="15363" name="Content Placeholder 2"/>
          <p:cNvSpPr>
            <a:spLocks noGrp="1"/>
          </p:cNvSpPr>
          <p:nvPr>
            <p:ph idx="1"/>
          </p:nvPr>
        </p:nvSpPr>
        <p:spPr>
          <a:xfrm>
            <a:off x="533400" y="1600200"/>
            <a:ext cx="6096000" cy="4438650"/>
          </a:xfrm>
        </p:spPr>
        <p:txBody>
          <a:bodyPr/>
          <a:lstStyle/>
          <a:p>
            <a:pPr>
              <a:lnSpc>
                <a:spcPct val="120000"/>
              </a:lnSpc>
              <a:spcBef>
                <a:spcPct val="0"/>
              </a:spcBef>
              <a:buFontTx/>
              <a:buChar char="•"/>
            </a:pPr>
            <a:r>
              <a:rPr lang="en-US" sz="2800" dirty="0" smtClean="0"/>
              <a:t>Improve persistence, retention and graduation rates</a:t>
            </a:r>
          </a:p>
          <a:p>
            <a:pPr>
              <a:lnSpc>
                <a:spcPct val="120000"/>
              </a:lnSpc>
              <a:spcBef>
                <a:spcPct val="0"/>
              </a:spcBef>
              <a:buFontTx/>
              <a:buChar char="•"/>
            </a:pPr>
            <a:r>
              <a:rPr lang="en-US" sz="2800" dirty="0" smtClean="0"/>
              <a:t>Reputation</a:t>
            </a:r>
          </a:p>
          <a:p>
            <a:pPr lvl="2">
              <a:lnSpc>
                <a:spcPct val="120000"/>
              </a:lnSpc>
              <a:spcBef>
                <a:spcPct val="0"/>
              </a:spcBef>
            </a:pPr>
            <a:r>
              <a:rPr lang="en-US" sz="2800" dirty="0" smtClean="0"/>
              <a:t>Future parents and students</a:t>
            </a:r>
          </a:p>
          <a:p>
            <a:pPr lvl="2">
              <a:lnSpc>
                <a:spcPct val="120000"/>
              </a:lnSpc>
              <a:spcBef>
                <a:spcPct val="0"/>
              </a:spcBef>
            </a:pPr>
            <a:r>
              <a:rPr lang="en-US" sz="2800" dirty="0" smtClean="0"/>
              <a:t>Alumni that support your institution</a:t>
            </a:r>
          </a:p>
          <a:p>
            <a:pPr lvl="2">
              <a:lnSpc>
                <a:spcPct val="120000"/>
              </a:lnSpc>
              <a:spcBef>
                <a:spcPct val="0"/>
              </a:spcBef>
            </a:pPr>
            <a:r>
              <a:rPr lang="en-US" sz="2800" dirty="0" smtClean="0"/>
              <a:t>Businesses that hire your graduates</a:t>
            </a:r>
            <a:endParaRPr lang="en-US" dirty="0" smtClean="0"/>
          </a:p>
          <a:p>
            <a:endParaRPr lang="en-US" dirty="0" smtClean="0"/>
          </a:p>
        </p:txBody>
      </p:sp>
      <p:pic>
        <p:nvPicPr>
          <p:cNvPr id="15364" name="Picture 4" descr="people.png"/>
          <p:cNvPicPr>
            <a:picLocks noChangeAspect="1"/>
          </p:cNvPicPr>
          <p:nvPr/>
        </p:nvPicPr>
        <p:blipFill>
          <a:blip r:embed="rId2" cstate="print"/>
          <a:srcRect/>
          <a:stretch>
            <a:fillRect/>
          </a:stretch>
        </p:blipFill>
        <p:spPr bwMode="auto">
          <a:xfrm>
            <a:off x="5994400" y="1752600"/>
            <a:ext cx="3149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530350"/>
          </a:xfrm>
        </p:spPr>
        <p:txBody>
          <a:bodyPr/>
          <a:lstStyle/>
          <a:p>
            <a:pPr algn="ctr"/>
            <a:r>
              <a:rPr lang="en-US" b="1" dirty="0" smtClean="0"/>
              <a:t>FL Now a Work Requirement</a:t>
            </a:r>
          </a:p>
        </p:txBody>
      </p:sp>
      <p:graphicFrame>
        <p:nvGraphicFramePr>
          <p:cNvPr id="4" name="Content Placeholder 3"/>
          <p:cNvGraphicFramePr>
            <a:graphicFrameLocks noGrp="1"/>
          </p:cNvGraphicFramePr>
          <p:nvPr>
            <p:ph idx="1"/>
          </p:nvPr>
        </p:nvGraphicFramePr>
        <p:xfrm>
          <a:off x="152400" y="1524000"/>
          <a:ext cx="88392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530350"/>
          </a:xfrm>
        </p:spPr>
        <p:txBody>
          <a:bodyPr/>
          <a:lstStyle/>
          <a:p>
            <a:pPr algn="ctr"/>
            <a:r>
              <a:rPr lang="en-US" b="1" dirty="0" smtClean="0"/>
              <a:t>What is Financial Literacy?</a:t>
            </a:r>
          </a:p>
        </p:txBody>
      </p:sp>
      <p:sp>
        <p:nvSpPr>
          <p:cNvPr id="17411" name="Content Placeholder 2"/>
          <p:cNvSpPr>
            <a:spLocks noGrp="1"/>
          </p:cNvSpPr>
          <p:nvPr>
            <p:ph idx="1"/>
          </p:nvPr>
        </p:nvSpPr>
        <p:spPr>
          <a:xfrm>
            <a:off x="533400" y="1524000"/>
            <a:ext cx="6096000" cy="4438650"/>
          </a:xfrm>
        </p:spPr>
        <p:txBody>
          <a:bodyPr/>
          <a:lstStyle/>
          <a:p>
            <a:pPr>
              <a:lnSpc>
                <a:spcPct val="120000"/>
              </a:lnSpc>
              <a:spcBef>
                <a:spcPct val="0"/>
              </a:spcBef>
              <a:buFontTx/>
              <a:buChar char="•"/>
            </a:pPr>
            <a:r>
              <a:rPr lang="en-US" sz="2800" dirty="0" smtClean="0"/>
              <a:t>Knowing</a:t>
            </a:r>
          </a:p>
          <a:p>
            <a:pPr lvl="2">
              <a:lnSpc>
                <a:spcPct val="120000"/>
              </a:lnSpc>
              <a:spcBef>
                <a:spcPct val="0"/>
              </a:spcBef>
            </a:pPr>
            <a:r>
              <a:rPr lang="en-US" sz="2600" dirty="0" smtClean="0"/>
              <a:t>How much $ you have</a:t>
            </a:r>
          </a:p>
          <a:p>
            <a:pPr lvl="2">
              <a:lnSpc>
                <a:spcPct val="120000"/>
              </a:lnSpc>
              <a:spcBef>
                <a:spcPct val="0"/>
              </a:spcBef>
            </a:pPr>
            <a:r>
              <a:rPr lang="en-US" sz="2600" dirty="0" smtClean="0"/>
              <a:t>How much $ you will require</a:t>
            </a:r>
          </a:p>
          <a:p>
            <a:pPr lvl="2">
              <a:lnSpc>
                <a:spcPct val="120000"/>
              </a:lnSpc>
              <a:spcBef>
                <a:spcPct val="0"/>
              </a:spcBef>
            </a:pPr>
            <a:r>
              <a:rPr lang="en-US" sz="2600" dirty="0" smtClean="0"/>
              <a:t>How to grow and protect your $</a:t>
            </a:r>
          </a:p>
          <a:p>
            <a:pPr>
              <a:lnSpc>
                <a:spcPct val="120000"/>
              </a:lnSpc>
              <a:spcBef>
                <a:spcPct val="0"/>
              </a:spcBef>
              <a:buFontTx/>
              <a:buChar char="•"/>
            </a:pPr>
            <a:r>
              <a:rPr lang="en-US" sz="2800" dirty="0" smtClean="0"/>
              <a:t>Understanding </a:t>
            </a:r>
          </a:p>
          <a:p>
            <a:pPr lvl="2">
              <a:lnSpc>
                <a:spcPct val="120000"/>
              </a:lnSpc>
              <a:spcBef>
                <a:spcPct val="0"/>
              </a:spcBef>
            </a:pPr>
            <a:r>
              <a:rPr lang="en-US" sz="2600" dirty="0" smtClean="0"/>
              <a:t>Financial concepts</a:t>
            </a:r>
          </a:p>
          <a:p>
            <a:pPr lvl="2">
              <a:lnSpc>
                <a:spcPct val="120000"/>
              </a:lnSpc>
              <a:spcBef>
                <a:spcPct val="0"/>
              </a:spcBef>
            </a:pPr>
            <a:r>
              <a:rPr lang="en-US" sz="2600" dirty="0" smtClean="0"/>
              <a:t>Financial products</a:t>
            </a:r>
          </a:p>
          <a:p>
            <a:pPr>
              <a:lnSpc>
                <a:spcPct val="120000"/>
              </a:lnSpc>
              <a:spcBef>
                <a:spcPct val="0"/>
              </a:spcBef>
              <a:buFontTx/>
              <a:buChar char="•"/>
            </a:pPr>
            <a:r>
              <a:rPr lang="en-US" sz="2800" dirty="0" smtClean="0"/>
              <a:t>Making Informed Decisions</a:t>
            </a:r>
          </a:p>
          <a:p>
            <a:endParaRPr lang="en-US" dirty="0" smtClean="0"/>
          </a:p>
        </p:txBody>
      </p:sp>
      <p:pic>
        <p:nvPicPr>
          <p:cNvPr id="17412" name="Picture 4" descr="C:\Documents and Settings\Mary Johnson\My Documents\My Pictures\Microsoft Clip Organizer\j0441938.wmf"/>
          <p:cNvPicPr>
            <a:picLocks noChangeAspect="1" noChangeArrowheads="1"/>
          </p:cNvPicPr>
          <p:nvPr/>
        </p:nvPicPr>
        <p:blipFill>
          <a:blip r:embed="rId2" cstate="print"/>
          <a:srcRect/>
          <a:stretch>
            <a:fillRect/>
          </a:stretch>
        </p:blipFill>
        <p:spPr bwMode="auto">
          <a:xfrm>
            <a:off x="6934200" y="2438400"/>
            <a:ext cx="1628775" cy="210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530350"/>
          </a:xfrm>
        </p:spPr>
        <p:txBody>
          <a:bodyPr/>
          <a:lstStyle/>
          <a:p>
            <a:pPr algn="ctr"/>
            <a:r>
              <a:rPr lang="en-US" b="1" dirty="0" smtClean="0"/>
              <a:t>Key Financial Literacy Elements</a:t>
            </a:r>
          </a:p>
        </p:txBody>
      </p:sp>
      <p:sp>
        <p:nvSpPr>
          <p:cNvPr id="19459" name="Content Placeholder 2"/>
          <p:cNvSpPr>
            <a:spLocks noGrp="1"/>
          </p:cNvSpPr>
          <p:nvPr>
            <p:ph idx="1"/>
          </p:nvPr>
        </p:nvSpPr>
        <p:spPr>
          <a:xfrm>
            <a:off x="533400" y="1600200"/>
            <a:ext cx="6096000" cy="4438650"/>
          </a:xfrm>
        </p:spPr>
        <p:txBody>
          <a:bodyPr/>
          <a:lstStyle/>
          <a:p>
            <a:pPr>
              <a:lnSpc>
                <a:spcPct val="120000"/>
              </a:lnSpc>
              <a:spcBef>
                <a:spcPct val="0"/>
              </a:spcBef>
              <a:buFontTx/>
              <a:buChar char="•"/>
            </a:pPr>
            <a:r>
              <a:rPr lang="en-US" sz="2800" dirty="0" smtClean="0"/>
              <a:t>Cash management and budgeting</a:t>
            </a:r>
          </a:p>
          <a:p>
            <a:pPr>
              <a:lnSpc>
                <a:spcPct val="120000"/>
              </a:lnSpc>
              <a:spcBef>
                <a:spcPct val="0"/>
              </a:spcBef>
              <a:buFontTx/>
              <a:buChar char="•"/>
            </a:pPr>
            <a:r>
              <a:rPr lang="en-US" sz="2800" dirty="0" smtClean="0"/>
              <a:t>Credit cards</a:t>
            </a:r>
          </a:p>
          <a:p>
            <a:pPr>
              <a:lnSpc>
                <a:spcPct val="120000"/>
              </a:lnSpc>
              <a:spcBef>
                <a:spcPct val="0"/>
              </a:spcBef>
              <a:buFontTx/>
              <a:buChar char="•"/>
            </a:pPr>
            <a:r>
              <a:rPr lang="en-US" sz="2800" dirty="0" smtClean="0"/>
              <a:t>Debt management</a:t>
            </a:r>
          </a:p>
          <a:p>
            <a:pPr>
              <a:lnSpc>
                <a:spcPct val="120000"/>
              </a:lnSpc>
              <a:spcBef>
                <a:spcPct val="0"/>
              </a:spcBef>
              <a:buFontTx/>
              <a:buChar char="•"/>
            </a:pPr>
            <a:r>
              <a:rPr lang="en-US" sz="2800" dirty="0" smtClean="0"/>
              <a:t>Net worth</a:t>
            </a:r>
          </a:p>
          <a:p>
            <a:pPr>
              <a:lnSpc>
                <a:spcPct val="120000"/>
              </a:lnSpc>
              <a:spcBef>
                <a:spcPct val="0"/>
              </a:spcBef>
              <a:buFontTx/>
              <a:buChar char="•"/>
            </a:pPr>
            <a:r>
              <a:rPr lang="en-US" sz="2800" dirty="0" smtClean="0"/>
              <a:t>Savings and investing</a:t>
            </a:r>
          </a:p>
          <a:p>
            <a:pPr>
              <a:lnSpc>
                <a:spcPct val="120000"/>
              </a:lnSpc>
              <a:spcBef>
                <a:spcPct val="0"/>
              </a:spcBef>
              <a:buFontTx/>
              <a:buChar char="•"/>
            </a:pPr>
            <a:r>
              <a:rPr lang="en-US" sz="2800" dirty="0" smtClean="0"/>
              <a:t>Credit scores</a:t>
            </a:r>
          </a:p>
          <a:p>
            <a:pPr>
              <a:lnSpc>
                <a:spcPct val="120000"/>
              </a:lnSpc>
              <a:spcBef>
                <a:spcPct val="0"/>
              </a:spcBef>
              <a:buFontTx/>
              <a:buChar char="•"/>
            </a:pPr>
            <a:r>
              <a:rPr lang="en-US" sz="2800" dirty="0" smtClean="0"/>
              <a:t>Identity protection</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530350"/>
          </a:xfrm>
        </p:spPr>
        <p:txBody>
          <a:bodyPr/>
          <a:lstStyle/>
          <a:p>
            <a:pPr algn="ctr"/>
            <a:r>
              <a:rPr lang="en-US" b="1" dirty="0" smtClean="0"/>
              <a:t>Taking Action</a:t>
            </a:r>
          </a:p>
        </p:txBody>
      </p:sp>
      <p:sp>
        <p:nvSpPr>
          <p:cNvPr id="21507" name="Content Placeholder 2"/>
          <p:cNvSpPr>
            <a:spLocks noGrp="1"/>
          </p:cNvSpPr>
          <p:nvPr>
            <p:ph idx="1"/>
          </p:nvPr>
        </p:nvSpPr>
        <p:spPr>
          <a:xfrm>
            <a:off x="533400" y="1600200"/>
            <a:ext cx="6096000" cy="4438650"/>
          </a:xfrm>
        </p:spPr>
        <p:txBody>
          <a:bodyPr/>
          <a:lstStyle/>
          <a:p>
            <a:pPr>
              <a:lnSpc>
                <a:spcPct val="120000"/>
              </a:lnSpc>
              <a:spcBef>
                <a:spcPct val="0"/>
              </a:spcBef>
              <a:buFontTx/>
              <a:buChar char="•"/>
            </a:pPr>
            <a:r>
              <a:rPr lang="en-US" sz="2800" b="0" dirty="0" smtClean="0"/>
              <a:t>Courses</a:t>
            </a:r>
          </a:p>
          <a:p>
            <a:pPr>
              <a:lnSpc>
                <a:spcPct val="120000"/>
              </a:lnSpc>
              <a:spcBef>
                <a:spcPct val="0"/>
              </a:spcBef>
              <a:buFontTx/>
              <a:buChar char="•"/>
            </a:pPr>
            <a:r>
              <a:rPr lang="en-US" sz="2800" b="0" dirty="0" smtClean="0"/>
              <a:t>Dedicated websites</a:t>
            </a:r>
          </a:p>
          <a:p>
            <a:pPr>
              <a:lnSpc>
                <a:spcPct val="120000"/>
              </a:lnSpc>
              <a:spcBef>
                <a:spcPct val="0"/>
              </a:spcBef>
              <a:buFontTx/>
              <a:buChar char="•"/>
            </a:pPr>
            <a:r>
              <a:rPr lang="en-US" sz="2800" b="0" dirty="0" smtClean="0"/>
              <a:t>Workshops, seminars, special events</a:t>
            </a:r>
          </a:p>
          <a:p>
            <a:pPr>
              <a:lnSpc>
                <a:spcPct val="120000"/>
              </a:lnSpc>
              <a:spcBef>
                <a:spcPct val="0"/>
              </a:spcBef>
              <a:buFontTx/>
              <a:buChar char="•"/>
            </a:pPr>
            <a:r>
              <a:rPr lang="en-US" sz="2800" b="0" dirty="0" smtClean="0"/>
              <a:t>Peer to peer counseling</a:t>
            </a:r>
          </a:p>
          <a:p>
            <a:pPr>
              <a:lnSpc>
                <a:spcPct val="120000"/>
              </a:lnSpc>
              <a:spcBef>
                <a:spcPct val="0"/>
              </a:spcBef>
              <a:buFontTx/>
              <a:buChar char="•"/>
            </a:pPr>
            <a:r>
              <a:rPr lang="en-US" sz="2800" b="0" dirty="0" smtClean="0"/>
              <a:t>Social media outlets</a:t>
            </a:r>
          </a:p>
          <a:p>
            <a:pPr>
              <a:lnSpc>
                <a:spcPct val="120000"/>
              </a:lnSpc>
              <a:spcBef>
                <a:spcPct val="0"/>
              </a:spcBef>
              <a:buFontTx/>
              <a:buChar char="•"/>
            </a:pPr>
            <a:r>
              <a:rPr lang="en-US" sz="2800" b="0" dirty="0" smtClean="0"/>
              <a:t>Money management centers</a:t>
            </a:r>
          </a:p>
          <a:p>
            <a:pPr>
              <a:lnSpc>
                <a:spcPct val="120000"/>
              </a:lnSpc>
              <a:spcBef>
                <a:spcPct val="0"/>
              </a:spcBef>
              <a:buFontTx/>
              <a:buChar char="•"/>
            </a:pPr>
            <a:r>
              <a:rPr lang="en-US" sz="2800" b="0" dirty="0" smtClean="0"/>
              <a:t>Full online programs</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Florida’s Efforts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1524000"/>
            <a:ext cx="8077200"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295400" y="129450"/>
            <a:ext cx="6019800" cy="672855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52" name="Picture 4"/>
          <p:cNvPicPr>
            <a:picLocks noChangeAspect="1" noChangeArrowheads="1"/>
          </p:cNvPicPr>
          <p:nvPr/>
        </p:nvPicPr>
        <p:blipFill>
          <a:blip r:embed="rId3" cstate="print"/>
          <a:srcRect/>
          <a:stretch>
            <a:fillRect/>
          </a:stretch>
        </p:blipFill>
        <p:spPr bwMode="auto">
          <a:xfrm rot="480000">
            <a:off x="7021933" y="3551482"/>
            <a:ext cx="1857375" cy="139065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600200" y="228600"/>
            <a:ext cx="5554915" cy="640080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cstate="print"/>
          <a:srcRect/>
          <a:stretch>
            <a:fillRect/>
          </a:stretch>
        </p:blipFill>
        <p:spPr bwMode="auto">
          <a:xfrm>
            <a:off x="1143000" y="533400"/>
            <a:ext cx="6794090" cy="5932868"/>
          </a:xfrm>
          <a:prstGeom prst="rect">
            <a:avLst/>
          </a:prstGeom>
          <a:noFill/>
          <a:ln w="9525">
            <a:noFill/>
            <a:miter lim="800000"/>
            <a:headEnd/>
            <a:tailEnd/>
          </a:ln>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530350"/>
          </a:xfrm>
        </p:spPr>
        <p:txBody>
          <a:bodyPr/>
          <a:lstStyle/>
          <a:p>
            <a:pPr algn="ctr"/>
            <a:r>
              <a:rPr lang="en-US" b="1" dirty="0" smtClean="0"/>
              <a:t>Discussion Outline</a:t>
            </a:r>
          </a:p>
        </p:txBody>
      </p:sp>
      <p:sp>
        <p:nvSpPr>
          <p:cNvPr id="5123" name="Content Placeholder 2"/>
          <p:cNvSpPr>
            <a:spLocks noGrp="1"/>
          </p:cNvSpPr>
          <p:nvPr>
            <p:ph idx="1"/>
          </p:nvPr>
        </p:nvSpPr>
        <p:spPr>
          <a:xfrm>
            <a:off x="457200" y="1752599"/>
            <a:ext cx="8229600" cy="4267201"/>
          </a:xfrm>
        </p:spPr>
        <p:txBody>
          <a:bodyPr/>
          <a:lstStyle/>
          <a:p>
            <a:pPr>
              <a:buFontTx/>
              <a:buChar char="•"/>
            </a:pPr>
            <a:r>
              <a:rPr lang="en-US" sz="3200" dirty="0" smtClean="0"/>
              <a:t>Introduction</a:t>
            </a:r>
          </a:p>
          <a:p>
            <a:pPr>
              <a:buFontTx/>
              <a:buChar char="•"/>
            </a:pPr>
            <a:r>
              <a:rPr lang="en-US" sz="3200" dirty="0" smtClean="0"/>
              <a:t>Why Financial Literacy matters</a:t>
            </a:r>
          </a:p>
          <a:p>
            <a:pPr>
              <a:buFontTx/>
              <a:buChar char="•"/>
            </a:pPr>
            <a:r>
              <a:rPr lang="en-US" sz="3200" dirty="0" smtClean="0"/>
              <a:t>What it means for Higher Education</a:t>
            </a:r>
          </a:p>
          <a:p>
            <a:pPr>
              <a:buFontTx/>
              <a:buChar char="•"/>
            </a:pPr>
            <a:r>
              <a:rPr lang="en-US" sz="3200" dirty="0" smtClean="0"/>
              <a:t>Becoming a champion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530350"/>
          </a:xfrm>
        </p:spPr>
        <p:txBody>
          <a:bodyPr/>
          <a:lstStyle/>
          <a:p>
            <a:pPr algn="ctr"/>
            <a:r>
              <a:rPr lang="en-US" b="1" dirty="0" smtClean="0"/>
              <a:t>Workshops and Seminars</a:t>
            </a:r>
          </a:p>
        </p:txBody>
      </p:sp>
      <p:pic>
        <p:nvPicPr>
          <p:cNvPr id="23555" name="Picture 2"/>
          <p:cNvPicPr>
            <a:picLocks noChangeAspect="1" noChangeArrowheads="1"/>
          </p:cNvPicPr>
          <p:nvPr/>
        </p:nvPicPr>
        <p:blipFill>
          <a:blip r:embed="rId2" cstate="print"/>
          <a:srcRect/>
          <a:stretch>
            <a:fillRect/>
          </a:stretch>
        </p:blipFill>
        <p:spPr bwMode="auto">
          <a:xfrm>
            <a:off x="1828800" y="1524000"/>
            <a:ext cx="5181600" cy="4343400"/>
          </a:xfrm>
          <a:prstGeom prst="rect">
            <a:avLst/>
          </a:prstGeom>
          <a:noFill/>
          <a:ln w="9525">
            <a:noFill/>
            <a:miter lim="800000"/>
            <a:headEnd/>
            <a:tailEnd/>
          </a:ln>
          <a:effectLst>
            <a:outerShdw blurRad="50800" dist="38100" algn="l" rotWithShape="0">
              <a:prstClr val="black">
                <a:alpha val="40000"/>
              </a:prstClr>
            </a:outerShdw>
          </a:effectLst>
        </p:spPr>
      </p:pic>
      <p:sp>
        <p:nvSpPr>
          <p:cNvPr id="5" name="TextBox 4"/>
          <p:cNvSpPr txBox="1"/>
          <p:nvPr/>
        </p:nvSpPr>
        <p:spPr>
          <a:xfrm>
            <a:off x="5791200" y="1905000"/>
            <a:ext cx="1066800" cy="215900"/>
          </a:xfrm>
          <a:prstGeom prst="rect">
            <a:avLst/>
          </a:prstGeom>
          <a:noFill/>
        </p:spPr>
        <p:txBody>
          <a:bodyPr>
            <a:spAutoFit/>
          </a:bodyPr>
          <a:lstStyle/>
          <a:p>
            <a:pPr>
              <a:defRPr/>
            </a:pPr>
            <a:r>
              <a:rPr lang="en-US" sz="800" dirty="0">
                <a:latin typeface="+mj-lt"/>
              </a:rPr>
              <a:t>March  3. 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530350"/>
          </a:xfrm>
        </p:spPr>
        <p:txBody>
          <a:bodyPr/>
          <a:lstStyle/>
          <a:p>
            <a:pPr algn="ctr"/>
            <a:r>
              <a:rPr lang="en-US" b="1" dirty="0" smtClean="0"/>
              <a:t>Peer to Peer Counseling</a:t>
            </a:r>
          </a:p>
        </p:txBody>
      </p:sp>
      <p:pic>
        <p:nvPicPr>
          <p:cNvPr id="24579" name="Content Placeholder 3"/>
          <p:cNvPicPr>
            <a:picLocks noGrp="1"/>
          </p:cNvPicPr>
          <p:nvPr>
            <p:ph idx="4294967295"/>
          </p:nvPr>
        </p:nvPicPr>
        <p:blipFill>
          <a:blip r:embed="rId2" cstate="print"/>
          <a:srcRect/>
          <a:stretch>
            <a:fillRect/>
          </a:stretch>
        </p:blipFill>
        <p:spPr>
          <a:xfrm>
            <a:off x="1676400" y="1676400"/>
            <a:ext cx="5537200" cy="4221163"/>
          </a:xfrm>
        </p:spPr>
      </p:pic>
      <p:sp>
        <p:nvSpPr>
          <p:cNvPr id="4" name="TextBox 3"/>
          <p:cNvSpPr txBox="1"/>
          <p:nvPr/>
        </p:nvSpPr>
        <p:spPr>
          <a:xfrm>
            <a:off x="7086600" y="3276600"/>
            <a:ext cx="1524000" cy="830263"/>
          </a:xfrm>
          <a:prstGeom prst="rect">
            <a:avLst/>
          </a:prstGeom>
          <a:noFill/>
        </p:spPr>
        <p:txBody>
          <a:bodyPr>
            <a:spAutoFit/>
          </a:bodyPr>
          <a:lstStyle/>
          <a:p>
            <a:pPr>
              <a:defRPr/>
            </a:pPr>
            <a:r>
              <a:rPr lang="en-US" dirty="0">
                <a:solidFill>
                  <a:schemeClr val="bg1"/>
                </a:solidFill>
                <a:latin typeface="+mj-lt"/>
              </a:rPr>
              <a:t>University of Georgia</a:t>
            </a:r>
          </a:p>
        </p:txBody>
      </p:sp>
      <p:sp>
        <p:nvSpPr>
          <p:cNvPr id="5" name="TextBox 4"/>
          <p:cNvSpPr txBox="1"/>
          <p:nvPr/>
        </p:nvSpPr>
        <p:spPr>
          <a:xfrm>
            <a:off x="152400" y="3048000"/>
            <a:ext cx="1219200" cy="646331"/>
          </a:xfrm>
          <a:prstGeom prst="rect">
            <a:avLst/>
          </a:prstGeom>
          <a:noFill/>
        </p:spPr>
        <p:txBody>
          <a:bodyPr wrap="square" rtlCol="0">
            <a:spAutoFit/>
          </a:bodyPr>
          <a:lstStyle/>
          <a:p>
            <a:r>
              <a:rPr lang="en-US" dirty="0" smtClean="0"/>
              <a:t>University of Georgia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Make it Fun!</a:t>
            </a:r>
            <a:endParaRPr lang="en-US" b="1" dirty="0"/>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3886200"/>
            <a:ext cx="2844800" cy="21336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676400"/>
            <a:ext cx="2965275" cy="203133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4001842"/>
            <a:ext cx="3251642" cy="201795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1524000"/>
            <a:ext cx="2743200" cy="20574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4" name="Picture 2"/>
          <p:cNvPicPr>
            <a:picLocks noGrp="1" noChangeAspect="1" noChangeArrowheads="1"/>
          </p:cNvPicPr>
          <p:nvPr>
            <p:ph idx="1"/>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95600" y="1764431"/>
            <a:ext cx="3279932" cy="2456901"/>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3"/>
          <p:cNvSpPr>
            <a:spLocks noGrp="1"/>
          </p:cNvSpPr>
          <p:nvPr>
            <p:ph type="ftr" sz="quarter" idx="4294967295"/>
          </p:nvPr>
        </p:nvSpPr>
        <p:spPr>
          <a:xfrm>
            <a:off x="2819400" y="6356350"/>
            <a:ext cx="3581400" cy="365125"/>
          </a:xfrm>
          <a:prstGeom prst="rect">
            <a:avLst/>
          </a:prstGeom>
        </p:spPr>
        <p:txBody>
          <a:bodyPr/>
          <a:lstStyle/>
          <a:p>
            <a:pPr>
              <a:defRPr/>
            </a:pPr>
            <a:r>
              <a:rPr lang="en-US" dirty="0"/>
              <a:t>©2011 Higher </a:t>
            </a:r>
            <a:r>
              <a:rPr lang="en-US" dirty="0" smtClean="0"/>
              <a:t>One, </a:t>
            </a:r>
            <a:r>
              <a:rPr lang="en-US" dirty="0"/>
              <a:t>Inc. and Higher One </a:t>
            </a:r>
            <a:r>
              <a:rPr lang="en-US" dirty="0" smtClean="0"/>
              <a:t>Payments, </a:t>
            </a:r>
            <a:r>
              <a:rPr lang="en-US" dirty="0"/>
              <a:t>Inc. </a:t>
            </a:r>
            <a:endParaRPr lang="en-US" dirty="0" smtClean="0"/>
          </a:p>
          <a:p>
            <a:pPr>
              <a:defRPr/>
            </a:pPr>
            <a:r>
              <a:rPr lang="en-US" dirty="0" smtClean="0"/>
              <a:t>All </a:t>
            </a:r>
            <a:r>
              <a:rPr lang="en-US" dirty="0"/>
              <a:t>rights reserved.</a:t>
            </a:r>
          </a:p>
        </p:txBody>
      </p:sp>
    </p:spTree>
    <p:extLst>
      <p:ext uri="{BB962C8B-B14F-4D97-AF65-F5344CB8AC3E}">
        <p14:creationId xmlns:p14="http://schemas.microsoft.com/office/powerpoint/2010/main" xmlns="" val="358472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530350"/>
          </a:xfrm>
        </p:spPr>
        <p:txBody>
          <a:bodyPr/>
          <a:lstStyle/>
          <a:p>
            <a:pPr algn="ctr"/>
            <a:r>
              <a:rPr lang="en-US" b="1" dirty="0" smtClean="0"/>
              <a:t>Social Media</a:t>
            </a:r>
          </a:p>
        </p:txBody>
      </p:sp>
      <p:sp>
        <p:nvSpPr>
          <p:cNvPr id="25603" name="Content Placeholder 2"/>
          <p:cNvSpPr>
            <a:spLocks noGrp="1"/>
          </p:cNvSpPr>
          <p:nvPr>
            <p:ph idx="1"/>
          </p:nvPr>
        </p:nvSpPr>
        <p:spPr>
          <a:xfrm>
            <a:off x="609600" y="1524000"/>
            <a:ext cx="6096000" cy="4114800"/>
          </a:xfrm>
        </p:spPr>
        <p:txBody>
          <a:bodyPr/>
          <a:lstStyle/>
          <a:p>
            <a:pPr>
              <a:lnSpc>
                <a:spcPct val="120000"/>
              </a:lnSpc>
              <a:spcBef>
                <a:spcPct val="0"/>
              </a:spcBef>
              <a:buFontTx/>
              <a:buChar char="•"/>
            </a:pPr>
            <a:r>
              <a:rPr lang="en-US" sz="2800" b="0" dirty="0" smtClean="0">
                <a:latin typeface="Calibri" pitchFamily="34" charset="0"/>
              </a:rPr>
              <a:t>Facebook</a:t>
            </a:r>
          </a:p>
          <a:p>
            <a:pPr>
              <a:lnSpc>
                <a:spcPct val="120000"/>
              </a:lnSpc>
              <a:spcBef>
                <a:spcPct val="0"/>
              </a:spcBef>
              <a:buFontTx/>
              <a:buChar char="•"/>
            </a:pPr>
            <a:r>
              <a:rPr lang="en-US" sz="2800" b="0" dirty="0" smtClean="0">
                <a:latin typeface="Calibri" pitchFamily="34" charset="0"/>
              </a:rPr>
              <a:t>Blogs</a:t>
            </a:r>
          </a:p>
          <a:p>
            <a:pPr>
              <a:lnSpc>
                <a:spcPct val="120000"/>
              </a:lnSpc>
              <a:spcBef>
                <a:spcPct val="0"/>
              </a:spcBef>
              <a:buFontTx/>
              <a:buChar char="•"/>
            </a:pPr>
            <a:r>
              <a:rPr lang="en-US" sz="2800" b="0" dirty="0" smtClean="0">
                <a:latin typeface="Calibri" pitchFamily="34" charset="0"/>
              </a:rPr>
              <a:t>Twitter</a:t>
            </a:r>
          </a:p>
          <a:p>
            <a:pPr>
              <a:lnSpc>
                <a:spcPct val="120000"/>
              </a:lnSpc>
              <a:spcBef>
                <a:spcPct val="0"/>
              </a:spcBef>
              <a:buFontTx/>
              <a:buChar char="•"/>
            </a:pPr>
            <a:r>
              <a:rPr lang="en-US" sz="2800" b="0" dirty="0" smtClean="0">
                <a:latin typeface="Calibri" pitchFamily="34" charset="0"/>
              </a:rPr>
              <a:t>Contests</a:t>
            </a:r>
          </a:p>
          <a:p>
            <a:pPr>
              <a:lnSpc>
                <a:spcPct val="120000"/>
              </a:lnSpc>
              <a:spcBef>
                <a:spcPct val="0"/>
              </a:spcBef>
              <a:buFontTx/>
              <a:buChar char="•"/>
            </a:pPr>
            <a:r>
              <a:rPr lang="en-US" sz="2800" b="0" dirty="0" smtClean="0">
                <a:latin typeface="Calibri" pitchFamily="34" charset="0"/>
              </a:rPr>
              <a:t>Video</a:t>
            </a:r>
          </a:p>
          <a:p>
            <a:pPr>
              <a:lnSpc>
                <a:spcPct val="120000"/>
              </a:lnSpc>
              <a:spcBef>
                <a:spcPct val="0"/>
              </a:spcBef>
              <a:buFontTx/>
              <a:buChar char="•"/>
            </a:pPr>
            <a:r>
              <a:rPr lang="en-US" sz="2800" b="0" dirty="0" smtClean="0">
                <a:latin typeface="Calibri" pitchFamily="34" charset="0"/>
              </a:rPr>
              <a:t>Examples</a:t>
            </a:r>
          </a:p>
        </p:txBody>
      </p:sp>
      <p:pic>
        <p:nvPicPr>
          <p:cNvPr id="2050" name="Picture 2"/>
          <p:cNvPicPr>
            <a:picLocks noChangeAspect="1" noChangeArrowheads="1"/>
          </p:cNvPicPr>
          <p:nvPr/>
        </p:nvPicPr>
        <p:blipFill>
          <a:blip r:embed="rId2" cstate="print"/>
          <a:srcRect/>
          <a:stretch>
            <a:fillRect/>
          </a:stretch>
        </p:blipFill>
        <p:spPr bwMode="auto">
          <a:xfrm>
            <a:off x="5257800" y="1676400"/>
            <a:ext cx="2657475" cy="120015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7" name="Right Arrow 6"/>
          <p:cNvSpPr/>
          <p:nvPr/>
        </p:nvSpPr>
        <p:spPr>
          <a:xfrm>
            <a:off x="2667000" y="4267200"/>
            <a:ext cx="609600" cy="3048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a:blip r:embed="rId3" cstate="print"/>
          <a:srcRect/>
          <a:stretch>
            <a:fillRect/>
          </a:stretch>
        </p:blipFill>
        <p:spPr bwMode="auto">
          <a:xfrm>
            <a:off x="4038600" y="3505200"/>
            <a:ext cx="3657600" cy="228600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530350"/>
          </a:xfrm>
        </p:spPr>
        <p:txBody>
          <a:bodyPr/>
          <a:lstStyle/>
          <a:p>
            <a:pPr algn="ctr"/>
            <a:r>
              <a:rPr lang="en-US" b="1" dirty="0" smtClean="0"/>
              <a:t>Money Management Centers</a:t>
            </a:r>
          </a:p>
        </p:txBody>
      </p:sp>
      <p:pic>
        <p:nvPicPr>
          <p:cNvPr id="26627" name="Picture 2"/>
          <p:cNvPicPr>
            <a:picLocks noChangeAspect="1" noChangeArrowheads="1"/>
          </p:cNvPicPr>
          <p:nvPr/>
        </p:nvPicPr>
        <p:blipFill>
          <a:blip r:embed="rId2" cstate="print"/>
          <a:srcRect/>
          <a:stretch>
            <a:fillRect/>
          </a:stretch>
        </p:blipFill>
        <p:spPr bwMode="auto">
          <a:xfrm>
            <a:off x="152400" y="1447800"/>
            <a:ext cx="8839200" cy="487680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Money Management Centers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62000" y="1371600"/>
            <a:ext cx="7457058" cy="494474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8991600" cy="1530350"/>
          </a:xfrm>
        </p:spPr>
        <p:txBody>
          <a:bodyPr/>
          <a:lstStyle/>
          <a:p>
            <a:pPr algn="ctr"/>
            <a:r>
              <a:rPr lang="en-US" b="1" dirty="0" smtClean="0"/>
              <a:t>Online Programs</a:t>
            </a:r>
          </a:p>
        </p:txBody>
      </p:sp>
      <p:pic>
        <p:nvPicPr>
          <p:cNvPr id="27651" name="Picture 2"/>
          <p:cNvPicPr>
            <a:picLocks noGrp="1" noChangeAspect="1" noChangeArrowheads="1"/>
          </p:cNvPicPr>
          <p:nvPr>
            <p:ph idx="4294967295"/>
          </p:nvPr>
        </p:nvPicPr>
        <p:blipFill>
          <a:blip r:embed="rId2" cstate="print"/>
          <a:srcRect/>
          <a:stretch>
            <a:fillRect/>
          </a:stretch>
        </p:blipFill>
        <p:spPr>
          <a:xfrm>
            <a:off x="381000" y="2971800"/>
            <a:ext cx="2105025" cy="836613"/>
          </a:xfrm>
          <a:effectLst>
            <a:outerShdw blurRad="50800" dist="38100" dir="8100000" algn="tr" rotWithShape="0">
              <a:prstClr val="black">
                <a:alpha val="40000"/>
              </a:prstClr>
            </a:outerShdw>
          </a:effectLst>
        </p:spPr>
      </p:pic>
      <p:pic>
        <p:nvPicPr>
          <p:cNvPr id="27652" name="Picture 3"/>
          <p:cNvPicPr>
            <a:picLocks noChangeAspect="1" noChangeArrowheads="1"/>
          </p:cNvPicPr>
          <p:nvPr/>
        </p:nvPicPr>
        <p:blipFill>
          <a:blip r:embed="rId3" cstate="print"/>
          <a:srcRect/>
          <a:stretch>
            <a:fillRect/>
          </a:stretch>
        </p:blipFill>
        <p:spPr bwMode="auto">
          <a:xfrm>
            <a:off x="2514600" y="2971800"/>
            <a:ext cx="485775" cy="838200"/>
          </a:xfrm>
          <a:prstGeom prst="rect">
            <a:avLst/>
          </a:prstGeom>
          <a:noFill/>
          <a:ln w="9525">
            <a:noFill/>
            <a:miter lim="800000"/>
            <a:headEnd/>
            <a:tailEnd/>
          </a:ln>
        </p:spPr>
      </p:pic>
      <p:pic>
        <p:nvPicPr>
          <p:cNvPr id="27653" name="Picture 6"/>
          <p:cNvPicPr>
            <a:picLocks noChangeAspect="1" noChangeArrowheads="1"/>
          </p:cNvPicPr>
          <p:nvPr/>
        </p:nvPicPr>
        <p:blipFill>
          <a:blip r:embed="rId4" cstate="print"/>
          <a:srcRect/>
          <a:stretch>
            <a:fillRect/>
          </a:stretch>
        </p:blipFill>
        <p:spPr bwMode="auto">
          <a:xfrm>
            <a:off x="762000" y="4419600"/>
            <a:ext cx="2016125" cy="1312863"/>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27654" name="Picture 11"/>
          <p:cNvPicPr>
            <a:picLocks noChangeAspect="1" noChangeArrowheads="1"/>
          </p:cNvPicPr>
          <p:nvPr/>
        </p:nvPicPr>
        <p:blipFill>
          <a:blip r:embed="rId5" cstate="print"/>
          <a:srcRect/>
          <a:stretch>
            <a:fillRect/>
          </a:stretch>
        </p:blipFill>
        <p:spPr bwMode="auto">
          <a:xfrm>
            <a:off x="2971800" y="4191000"/>
            <a:ext cx="3581400" cy="70574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7655" name="Picture 13"/>
          <p:cNvPicPr>
            <a:picLocks noChangeAspect="1" noChangeArrowheads="1"/>
          </p:cNvPicPr>
          <p:nvPr/>
        </p:nvPicPr>
        <p:blipFill>
          <a:blip r:embed="rId6" cstate="print"/>
          <a:srcRect/>
          <a:stretch>
            <a:fillRect/>
          </a:stretch>
        </p:blipFill>
        <p:spPr bwMode="auto">
          <a:xfrm>
            <a:off x="990600" y="1828800"/>
            <a:ext cx="1397000" cy="809625"/>
          </a:xfrm>
          <a:prstGeom prst="rect">
            <a:avLst/>
          </a:prstGeom>
          <a:noFill/>
          <a:ln w="9525">
            <a:noFill/>
            <a:miter lim="800000"/>
            <a:headEnd/>
            <a:tailEnd/>
          </a:ln>
          <a:effectLst>
            <a:outerShdw blurRad="50800" dist="38100" dir="10800000" algn="r" rotWithShape="0">
              <a:prstClr val="black">
                <a:alpha val="40000"/>
              </a:prstClr>
            </a:outerShdw>
          </a:effectLst>
        </p:spPr>
      </p:pic>
      <p:pic>
        <p:nvPicPr>
          <p:cNvPr id="27656" name="Picture 14"/>
          <p:cNvPicPr>
            <a:picLocks noChangeAspect="1" noChangeArrowheads="1"/>
          </p:cNvPicPr>
          <p:nvPr/>
        </p:nvPicPr>
        <p:blipFill>
          <a:blip r:embed="rId7" cstate="print"/>
          <a:srcRect/>
          <a:stretch>
            <a:fillRect/>
          </a:stretch>
        </p:blipFill>
        <p:spPr bwMode="auto">
          <a:xfrm>
            <a:off x="5943600" y="1905000"/>
            <a:ext cx="2428875" cy="838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7657" name="Picture 15"/>
          <p:cNvPicPr>
            <a:picLocks noChangeAspect="1" noChangeArrowheads="1"/>
          </p:cNvPicPr>
          <p:nvPr/>
        </p:nvPicPr>
        <p:blipFill>
          <a:blip r:embed="rId8" cstate="print"/>
          <a:srcRect/>
          <a:stretch>
            <a:fillRect/>
          </a:stretch>
        </p:blipFill>
        <p:spPr bwMode="auto">
          <a:xfrm>
            <a:off x="3733800" y="3200400"/>
            <a:ext cx="3371850" cy="76993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7658" name="Picture 16"/>
          <p:cNvPicPr>
            <a:picLocks noChangeAspect="1" noChangeArrowheads="1"/>
          </p:cNvPicPr>
          <p:nvPr/>
        </p:nvPicPr>
        <p:blipFill>
          <a:blip r:embed="rId9" cstate="print"/>
          <a:srcRect/>
          <a:stretch>
            <a:fillRect/>
          </a:stretch>
        </p:blipFill>
        <p:spPr bwMode="auto">
          <a:xfrm>
            <a:off x="7162800" y="3200400"/>
            <a:ext cx="915988" cy="7620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7659" name="Picture 14"/>
          <p:cNvPicPr>
            <a:picLocks noChangeAspect="1" noChangeArrowheads="1"/>
          </p:cNvPicPr>
          <p:nvPr/>
        </p:nvPicPr>
        <p:blipFill>
          <a:blip r:embed="rId10" cstate="print"/>
          <a:srcRect/>
          <a:stretch>
            <a:fillRect/>
          </a:stretch>
        </p:blipFill>
        <p:spPr bwMode="auto">
          <a:xfrm>
            <a:off x="3200400" y="1905000"/>
            <a:ext cx="2105025" cy="504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075" name="Picture 3"/>
          <p:cNvPicPr>
            <a:picLocks noChangeAspect="1" noChangeArrowheads="1"/>
          </p:cNvPicPr>
          <p:nvPr/>
        </p:nvPicPr>
        <p:blipFill>
          <a:blip r:embed="rId11" cstate="print"/>
          <a:srcRect/>
          <a:stretch>
            <a:fillRect/>
          </a:stretch>
        </p:blipFill>
        <p:spPr bwMode="auto">
          <a:xfrm>
            <a:off x="6248400" y="5105400"/>
            <a:ext cx="2293276" cy="90011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6" name="Picture 4"/>
          <p:cNvPicPr>
            <a:picLocks noChangeAspect="1" noChangeArrowheads="1"/>
          </p:cNvPicPr>
          <p:nvPr/>
        </p:nvPicPr>
        <p:blipFill>
          <a:blip r:embed="rId12" cstate="print"/>
          <a:srcRect/>
          <a:stretch>
            <a:fillRect/>
          </a:stretch>
        </p:blipFill>
        <p:spPr bwMode="auto">
          <a:xfrm>
            <a:off x="3657600" y="5029200"/>
            <a:ext cx="1543050" cy="809625"/>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530350"/>
          </a:xfrm>
        </p:spPr>
        <p:txBody>
          <a:bodyPr/>
          <a:lstStyle/>
          <a:p>
            <a:pPr algn="ctr"/>
            <a:r>
              <a:rPr lang="en-US" b="1" dirty="0" smtClean="0"/>
              <a:t>What to Look For</a:t>
            </a:r>
          </a:p>
        </p:txBody>
      </p:sp>
      <p:sp>
        <p:nvSpPr>
          <p:cNvPr id="28675" name="Content Placeholder 2"/>
          <p:cNvSpPr>
            <a:spLocks noGrp="1"/>
          </p:cNvSpPr>
          <p:nvPr>
            <p:ph idx="1"/>
          </p:nvPr>
        </p:nvSpPr>
        <p:spPr>
          <a:xfrm>
            <a:off x="533400" y="1524000"/>
            <a:ext cx="6096000" cy="4438650"/>
          </a:xfrm>
        </p:spPr>
        <p:txBody>
          <a:bodyPr/>
          <a:lstStyle/>
          <a:p>
            <a:pPr>
              <a:lnSpc>
                <a:spcPct val="120000"/>
              </a:lnSpc>
              <a:spcBef>
                <a:spcPct val="0"/>
              </a:spcBef>
              <a:buFontTx/>
              <a:buChar char="•"/>
            </a:pPr>
            <a:r>
              <a:rPr lang="en-US" sz="2800" b="0" dirty="0" smtClean="0">
                <a:latin typeface="Calibri" pitchFamily="34" charset="0"/>
              </a:rPr>
              <a:t>Interactive</a:t>
            </a:r>
          </a:p>
          <a:p>
            <a:pPr lvl="2">
              <a:lnSpc>
                <a:spcPct val="120000"/>
              </a:lnSpc>
              <a:spcBef>
                <a:spcPct val="0"/>
              </a:spcBef>
            </a:pPr>
            <a:r>
              <a:rPr lang="en-US" sz="2000" dirty="0" smtClean="0">
                <a:latin typeface="Calibri" pitchFamily="34" charset="0"/>
              </a:rPr>
              <a:t>Games</a:t>
            </a:r>
          </a:p>
          <a:p>
            <a:pPr lvl="2">
              <a:lnSpc>
                <a:spcPct val="120000"/>
              </a:lnSpc>
              <a:spcBef>
                <a:spcPct val="0"/>
              </a:spcBef>
            </a:pPr>
            <a:r>
              <a:rPr lang="en-US" sz="2000" dirty="0" smtClean="0">
                <a:latin typeface="Calibri" pitchFamily="34" charset="0"/>
              </a:rPr>
              <a:t>Real life experiences</a:t>
            </a:r>
          </a:p>
          <a:p>
            <a:pPr>
              <a:lnSpc>
                <a:spcPct val="120000"/>
              </a:lnSpc>
              <a:spcBef>
                <a:spcPct val="0"/>
              </a:spcBef>
              <a:buFontTx/>
              <a:buChar char="•"/>
            </a:pPr>
            <a:r>
              <a:rPr lang="en-US" sz="2800" b="0" dirty="0" smtClean="0">
                <a:latin typeface="Calibri" pitchFamily="34" charset="0"/>
              </a:rPr>
              <a:t>Engaging</a:t>
            </a:r>
          </a:p>
          <a:p>
            <a:pPr>
              <a:lnSpc>
                <a:spcPct val="120000"/>
              </a:lnSpc>
              <a:spcBef>
                <a:spcPct val="0"/>
              </a:spcBef>
              <a:buFontTx/>
              <a:buChar char="•"/>
            </a:pPr>
            <a:r>
              <a:rPr lang="en-US" sz="2800" b="0" dirty="0" smtClean="0">
                <a:latin typeface="Calibri" pitchFamily="34" charset="0"/>
              </a:rPr>
              <a:t>Cost effective</a:t>
            </a:r>
          </a:p>
          <a:p>
            <a:pPr>
              <a:lnSpc>
                <a:spcPct val="120000"/>
              </a:lnSpc>
              <a:spcBef>
                <a:spcPct val="0"/>
              </a:spcBef>
              <a:buFontTx/>
              <a:buChar char="•"/>
            </a:pPr>
            <a:r>
              <a:rPr lang="en-US" sz="2800" b="0" dirty="0" smtClean="0">
                <a:latin typeface="Calibri" pitchFamily="34" charset="0"/>
              </a:rPr>
              <a:t>Flexible</a:t>
            </a:r>
          </a:p>
          <a:p>
            <a:pPr>
              <a:lnSpc>
                <a:spcPct val="120000"/>
              </a:lnSpc>
              <a:spcBef>
                <a:spcPct val="0"/>
              </a:spcBef>
              <a:buFontTx/>
              <a:buChar char="•"/>
            </a:pPr>
            <a:r>
              <a:rPr lang="en-US" sz="2800" b="0" dirty="0" smtClean="0">
                <a:latin typeface="Calibri" pitchFamily="34" charset="0"/>
              </a:rPr>
              <a:t>Administrative tools</a:t>
            </a:r>
          </a:p>
          <a:p>
            <a:pPr>
              <a:lnSpc>
                <a:spcPct val="120000"/>
              </a:lnSpc>
              <a:spcBef>
                <a:spcPct val="0"/>
              </a:spcBef>
              <a:buFontTx/>
              <a:buChar char="•"/>
            </a:pPr>
            <a:r>
              <a:rPr lang="en-US" sz="2800" b="0" dirty="0" smtClean="0">
                <a:latin typeface="Calibri" pitchFamily="34" charset="0"/>
              </a:rPr>
              <a:t>Evaluation tools</a:t>
            </a:r>
          </a:p>
          <a:p>
            <a:endParaRPr lang="en-US" dirty="0" smtClean="0"/>
          </a:p>
        </p:txBody>
      </p:sp>
      <p:pic>
        <p:nvPicPr>
          <p:cNvPr id="28676" name="Picture 4" descr="magnafiglass.png"/>
          <p:cNvPicPr>
            <a:picLocks noChangeAspect="1"/>
          </p:cNvPicPr>
          <p:nvPr/>
        </p:nvPicPr>
        <p:blipFill>
          <a:blip r:embed="rId2" cstate="print"/>
          <a:srcRect/>
          <a:stretch>
            <a:fillRect/>
          </a:stretch>
        </p:blipFill>
        <p:spPr bwMode="auto">
          <a:xfrm>
            <a:off x="4648200" y="1981200"/>
            <a:ext cx="430371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530350"/>
          </a:xfrm>
        </p:spPr>
        <p:txBody>
          <a:bodyPr/>
          <a:lstStyle/>
          <a:p>
            <a:pPr algn="ctr"/>
            <a:r>
              <a:rPr lang="en-US" b="1" dirty="0" smtClean="0"/>
              <a:t>Tips for Getting Started</a:t>
            </a:r>
          </a:p>
        </p:txBody>
      </p:sp>
      <p:sp>
        <p:nvSpPr>
          <p:cNvPr id="20483" name="Content Placeholder 2"/>
          <p:cNvSpPr>
            <a:spLocks noGrp="1"/>
          </p:cNvSpPr>
          <p:nvPr>
            <p:ph idx="1"/>
          </p:nvPr>
        </p:nvSpPr>
        <p:spPr>
          <a:xfrm>
            <a:off x="533400" y="1600200"/>
            <a:ext cx="6096000" cy="4438650"/>
          </a:xfrm>
        </p:spPr>
        <p:txBody>
          <a:bodyPr/>
          <a:lstStyle/>
          <a:p>
            <a:pPr>
              <a:lnSpc>
                <a:spcPct val="120000"/>
              </a:lnSpc>
              <a:spcBef>
                <a:spcPct val="0"/>
              </a:spcBef>
              <a:buFontTx/>
              <a:buChar char="•"/>
            </a:pPr>
            <a:r>
              <a:rPr lang="en-US" sz="2800" dirty="0" smtClean="0">
                <a:latin typeface="Calibri" pitchFamily="34" charset="0"/>
              </a:rPr>
              <a:t>Identify </a:t>
            </a:r>
            <a:r>
              <a:rPr lang="en-US" sz="2800" b="0" dirty="0" smtClean="0">
                <a:latin typeface="Calibri" pitchFamily="34" charset="0"/>
              </a:rPr>
              <a:t>your advocates</a:t>
            </a:r>
            <a:endParaRPr lang="en-US" sz="2800" dirty="0" smtClean="0">
              <a:latin typeface="Calibri" pitchFamily="34" charset="0"/>
            </a:endParaRPr>
          </a:p>
          <a:p>
            <a:pPr>
              <a:lnSpc>
                <a:spcPct val="120000"/>
              </a:lnSpc>
              <a:spcBef>
                <a:spcPct val="0"/>
              </a:spcBef>
              <a:buFontTx/>
              <a:buChar char="•"/>
            </a:pPr>
            <a:r>
              <a:rPr lang="en-US" sz="2800" dirty="0" smtClean="0">
                <a:latin typeface="Calibri" pitchFamily="34" charset="0"/>
              </a:rPr>
              <a:t>Start small</a:t>
            </a:r>
          </a:p>
          <a:p>
            <a:pPr>
              <a:lnSpc>
                <a:spcPct val="120000"/>
              </a:lnSpc>
              <a:spcBef>
                <a:spcPct val="0"/>
              </a:spcBef>
              <a:buFontTx/>
              <a:buChar char="•"/>
            </a:pPr>
            <a:r>
              <a:rPr lang="en-US" sz="2800" dirty="0" smtClean="0">
                <a:latin typeface="Calibri" pitchFamily="34" charset="0"/>
              </a:rPr>
              <a:t>Know </a:t>
            </a:r>
            <a:r>
              <a:rPr lang="en-US" sz="2800" b="0" dirty="0" smtClean="0">
                <a:latin typeface="Calibri" pitchFamily="34" charset="0"/>
              </a:rPr>
              <a:t>your students</a:t>
            </a:r>
            <a:endParaRPr lang="en-US" sz="2800" dirty="0" smtClean="0">
              <a:latin typeface="Calibri" pitchFamily="34" charset="0"/>
            </a:endParaRPr>
          </a:p>
          <a:p>
            <a:pPr>
              <a:lnSpc>
                <a:spcPct val="120000"/>
              </a:lnSpc>
              <a:spcBef>
                <a:spcPct val="0"/>
              </a:spcBef>
              <a:buFontTx/>
              <a:buChar char="•"/>
            </a:pPr>
            <a:r>
              <a:rPr lang="en-US" sz="2800" dirty="0" smtClean="0">
                <a:latin typeface="Calibri" pitchFamily="34" charset="0"/>
              </a:rPr>
              <a:t>Embrace financial literacy as part of your mission</a:t>
            </a:r>
          </a:p>
          <a:p>
            <a:pPr>
              <a:lnSpc>
                <a:spcPct val="120000"/>
              </a:lnSpc>
              <a:spcBef>
                <a:spcPct val="0"/>
              </a:spcBef>
              <a:buFontTx/>
              <a:buChar char="•"/>
            </a:pPr>
            <a:r>
              <a:rPr lang="en-US" sz="2800" dirty="0" smtClean="0">
                <a:latin typeface="Calibri" pitchFamily="34" charset="0"/>
              </a:rPr>
              <a:t>Choose</a:t>
            </a:r>
            <a:r>
              <a:rPr lang="en-US" sz="2800" b="0" dirty="0" smtClean="0">
                <a:latin typeface="Calibri" pitchFamily="34" charset="0"/>
              </a:rPr>
              <a:t> engaging and high quality content and delivery methods</a:t>
            </a:r>
            <a:endParaRPr lang="en-US" sz="2800" dirty="0" smtClean="0">
              <a:latin typeface="Calibri" pitchFamily="34" charset="0"/>
            </a:endParaRPr>
          </a:p>
          <a:p>
            <a:pPr>
              <a:lnSpc>
                <a:spcPct val="120000"/>
              </a:lnSpc>
              <a:spcBef>
                <a:spcPct val="0"/>
              </a:spcBef>
              <a:buFontTx/>
              <a:buChar char="•"/>
            </a:pPr>
            <a:r>
              <a:rPr lang="en-US" sz="2800" dirty="0" smtClean="0">
                <a:latin typeface="Calibri" pitchFamily="34" charset="0"/>
              </a:rPr>
              <a:t>Assess </a:t>
            </a:r>
            <a:r>
              <a:rPr lang="en-US" sz="2800" b="0" dirty="0" smtClean="0">
                <a:latin typeface="Calibri" pitchFamily="34" charset="0"/>
              </a:rPr>
              <a:t>what you are doing</a:t>
            </a:r>
            <a:endParaRPr lang="en-US" sz="2800" dirty="0" smtClean="0">
              <a:latin typeface="Calibri" pitchFamily="34" charset="0"/>
            </a:endParaRPr>
          </a:p>
          <a:p>
            <a:endParaRPr lang="en-US" dirty="0" smtClean="0"/>
          </a:p>
        </p:txBody>
      </p:sp>
      <p:pic>
        <p:nvPicPr>
          <p:cNvPr id="20484" name="Picture 4" descr="checkmark.png"/>
          <p:cNvPicPr>
            <a:picLocks noChangeAspect="1"/>
          </p:cNvPicPr>
          <p:nvPr/>
        </p:nvPicPr>
        <p:blipFill>
          <a:blip r:embed="rId2" cstate="print"/>
          <a:srcRect/>
          <a:stretch>
            <a:fillRect/>
          </a:stretch>
        </p:blipFill>
        <p:spPr bwMode="auto">
          <a:xfrm>
            <a:off x="6019800" y="2160588"/>
            <a:ext cx="3124200"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530350"/>
          </a:xfrm>
        </p:spPr>
        <p:txBody>
          <a:bodyPr/>
          <a:lstStyle/>
          <a:p>
            <a:pPr algn="ctr"/>
            <a:r>
              <a:rPr lang="en-US" b="1" dirty="0" smtClean="0"/>
              <a:t>Add to the Knowledge Base</a:t>
            </a:r>
          </a:p>
        </p:txBody>
      </p:sp>
      <p:sp>
        <p:nvSpPr>
          <p:cNvPr id="29699" name="Content Placeholder 2"/>
          <p:cNvSpPr>
            <a:spLocks noGrp="1"/>
          </p:cNvSpPr>
          <p:nvPr>
            <p:ph idx="1"/>
          </p:nvPr>
        </p:nvSpPr>
        <p:spPr>
          <a:xfrm>
            <a:off x="533400" y="1676400"/>
            <a:ext cx="6096000" cy="4438650"/>
          </a:xfrm>
        </p:spPr>
        <p:txBody>
          <a:bodyPr/>
          <a:lstStyle/>
          <a:p>
            <a:pPr>
              <a:lnSpc>
                <a:spcPct val="120000"/>
              </a:lnSpc>
              <a:spcBef>
                <a:spcPct val="0"/>
              </a:spcBef>
              <a:buFontTx/>
              <a:buChar char="•"/>
            </a:pPr>
            <a:r>
              <a:rPr lang="en-US" sz="2800" b="0" dirty="0" smtClean="0">
                <a:latin typeface="Calibri" pitchFamily="34" charset="0"/>
              </a:rPr>
              <a:t>What learning environments are most effective?</a:t>
            </a:r>
          </a:p>
          <a:p>
            <a:pPr>
              <a:lnSpc>
                <a:spcPct val="120000"/>
              </a:lnSpc>
              <a:spcBef>
                <a:spcPct val="0"/>
              </a:spcBef>
              <a:buFontTx/>
              <a:buChar char="•"/>
            </a:pPr>
            <a:r>
              <a:rPr lang="en-US" sz="2800" b="0" dirty="0" smtClean="0">
                <a:latin typeface="Calibri" pitchFamily="34" charset="0"/>
              </a:rPr>
              <a:t>What concepts are most relevant to students?</a:t>
            </a:r>
          </a:p>
          <a:p>
            <a:pPr>
              <a:lnSpc>
                <a:spcPct val="120000"/>
              </a:lnSpc>
              <a:spcBef>
                <a:spcPct val="0"/>
              </a:spcBef>
              <a:buFontTx/>
              <a:buChar char="•"/>
            </a:pPr>
            <a:r>
              <a:rPr lang="en-US" sz="2800" b="0" dirty="0" smtClean="0">
                <a:latin typeface="Calibri" pitchFamily="34" charset="0"/>
              </a:rPr>
              <a:t>What is the best time to introduce them?</a:t>
            </a:r>
          </a:p>
          <a:p>
            <a:pPr>
              <a:lnSpc>
                <a:spcPct val="120000"/>
              </a:lnSpc>
              <a:spcBef>
                <a:spcPct val="0"/>
              </a:spcBef>
              <a:buFontTx/>
              <a:buChar char="•"/>
            </a:pPr>
            <a:r>
              <a:rPr lang="en-US" sz="2800" b="0" dirty="0" smtClean="0">
                <a:latin typeface="Calibri" pitchFamily="34" charset="0"/>
              </a:rPr>
              <a:t>Arizona APLUS study</a:t>
            </a:r>
            <a:endParaRPr lang="en-US" sz="2600" b="0" dirty="0" smtClean="0">
              <a:latin typeface="Calibri" pitchFamily="34" charset="0"/>
            </a:endParaRPr>
          </a:p>
          <a:p>
            <a:endParaRPr lang="en-US" dirty="0" smtClean="0"/>
          </a:p>
        </p:txBody>
      </p:sp>
      <p:pic>
        <p:nvPicPr>
          <p:cNvPr id="29700" name="Picture 4" descr="computer.png"/>
          <p:cNvPicPr>
            <a:picLocks noChangeAspect="1"/>
          </p:cNvPicPr>
          <p:nvPr/>
        </p:nvPicPr>
        <p:blipFill>
          <a:blip r:embed="rId2" cstate="print"/>
          <a:srcRect b="22581"/>
          <a:stretch>
            <a:fillRect/>
          </a:stretch>
        </p:blipFill>
        <p:spPr bwMode="auto">
          <a:xfrm>
            <a:off x="6400800" y="2286000"/>
            <a:ext cx="2362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530350"/>
          </a:xfrm>
        </p:spPr>
        <p:txBody>
          <a:bodyPr/>
          <a:lstStyle/>
          <a:p>
            <a:pPr algn="ctr"/>
            <a:r>
              <a:rPr lang="en-US" b="1" dirty="0" smtClean="0"/>
              <a:t>Perspective</a:t>
            </a:r>
          </a:p>
        </p:txBody>
      </p:sp>
      <p:sp>
        <p:nvSpPr>
          <p:cNvPr id="3" name="Content Placeholder 2"/>
          <p:cNvSpPr>
            <a:spLocks noGrp="1"/>
          </p:cNvSpPr>
          <p:nvPr>
            <p:ph idx="1"/>
          </p:nvPr>
        </p:nvSpPr>
        <p:spPr/>
        <p:txBody>
          <a:bodyPr/>
          <a:lstStyle/>
          <a:p>
            <a:pPr marL="228600" indent="-228600">
              <a:spcBef>
                <a:spcPts val="600"/>
              </a:spcBef>
              <a:buNone/>
              <a:defRPr/>
            </a:pPr>
            <a:r>
              <a:rPr lang="en-US" sz="2800" i="1" dirty="0" smtClean="0"/>
              <a:t>“</a:t>
            </a:r>
            <a:r>
              <a:rPr lang="en-US" dirty="0" smtClean="0">
                <a:cs typeface="Arial" pitchFamily="34" charset="0"/>
              </a:rPr>
              <a:t>While freshman and their parents are likely thinking more about tests and academics during orientation, the fact is that after graduation a student’s credit rating is arguably far more important to his or her future than grade point averages.”</a:t>
            </a:r>
          </a:p>
          <a:p>
            <a:pPr>
              <a:spcBef>
                <a:spcPts val="600"/>
              </a:spcBef>
              <a:defRPr/>
            </a:pPr>
            <a:endParaRPr lang="en-US" i="1" dirty="0" smtClean="0">
              <a:cs typeface="Arial" pitchFamily="34" charset="0"/>
            </a:endParaRPr>
          </a:p>
          <a:p>
            <a:pPr marL="571500">
              <a:spcBef>
                <a:spcPts val="0"/>
              </a:spcBef>
              <a:defRPr/>
            </a:pPr>
            <a:r>
              <a:rPr lang="en-US" sz="1200" dirty="0" smtClean="0"/>
              <a:t>Robert D. Manning, PhD,, Author – </a:t>
            </a:r>
            <a:r>
              <a:rPr lang="en-US" sz="1200" i="1" dirty="0" smtClean="0"/>
              <a:t>Credit Card</a:t>
            </a:r>
            <a:r>
              <a:rPr lang="en-US" sz="1200" dirty="0" smtClean="0"/>
              <a:t> </a:t>
            </a:r>
            <a:r>
              <a:rPr lang="en-US" sz="1200" i="1" dirty="0" smtClean="0"/>
              <a:t>Nation</a:t>
            </a:r>
          </a:p>
          <a:p>
            <a:pPr marL="571500">
              <a:spcBef>
                <a:spcPts val="0"/>
              </a:spcBef>
              <a:defRPr/>
            </a:pPr>
            <a:r>
              <a:rPr lang="en-US" sz="1200" dirty="0" smtClean="0"/>
              <a:t>Research Professor and Director of the Center for</a:t>
            </a:r>
          </a:p>
          <a:p>
            <a:pPr marL="571500">
              <a:spcBef>
                <a:spcPts val="0"/>
              </a:spcBef>
              <a:defRPr/>
            </a:pPr>
            <a:r>
              <a:rPr lang="en-US" sz="1200" dirty="0" smtClean="0"/>
              <a:t>Consumer Financial Services</a:t>
            </a:r>
          </a:p>
          <a:p>
            <a:pPr marL="571500">
              <a:spcBef>
                <a:spcPts val="0"/>
              </a:spcBef>
              <a:defRPr/>
            </a:pPr>
            <a:r>
              <a:rPr lang="en-US" sz="1200" dirty="0" smtClean="0"/>
              <a:t>Rochester Institute of Technology</a:t>
            </a:r>
          </a:p>
          <a:p>
            <a:pP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600201"/>
            <a:ext cx="6705600" cy="4419600"/>
          </a:xfrm>
        </p:spPr>
        <p:txBody>
          <a:bodyPr>
            <a:normAutofit/>
          </a:bodyPr>
          <a:lstStyle/>
          <a:p>
            <a:r>
              <a:rPr lang="en-US" sz="2800" dirty="0" smtClean="0"/>
              <a:t>Dedicated Financial Literacy Resource</a:t>
            </a:r>
          </a:p>
          <a:p>
            <a:r>
              <a:rPr lang="en-US" sz="2800" dirty="0" smtClean="0"/>
              <a:t>One for Your Money</a:t>
            </a:r>
          </a:p>
          <a:p>
            <a:pPr lvl="1"/>
            <a:r>
              <a:rPr lang="en-US" sz="2400" dirty="0" smtClean="0"/>
              <a:t>Bi-weekly blog posts</a:t>
            </a:r>
          </a:p>
          <a:p>
            <a:pPr lvl="1"/>
            <a:r>
              <a:rPr lang="en-US" sz="2400" dirty="0" smtClean="0"/>
              <a:t>Money on My Mind</a:t>
            </a:r>
          </a:p>
          <a:p>
            <a:pPr lvl="1"/>
            <a:r>
              <a:rPr lang="en-US" sz="2400" dirty="0" smtClean="0"/>
              <a:t>Words of Financial Wisdom</a:t>
            </a:r>
          </a:p>
          <a:p>
            <a:pPr lvl="1"/>
            <a:r>
              <a:rPr lang="en-US" sz="2400" dirty="0" smtClean="0"/>
              <a:t>Financial Literacy Month Challenge </a:t>
            </a:r>
            <a:br>
              <a:rPr lang="en-US" sz="2400" dirty="0" smtClean="0"/>
            </a:br>
            <a:r>
              <a:rPr lang="en-US" sz="2400" dirty="0" smtClean="0"/>
              <a:t>of the Week</a:t>
            </a:r>
          </a:p>
          <a:p>
            <a:r>
              <a:rPr lang="en-US" sz="2800" dirty="0" err="1" smtClean="0"/>
              <a:t>MoneyTalkMary</a:t>
            </a:r>
            <a:endParaRPr lang="en-US" sz="2800" dirty="0" smtClean="0"/>
          </a:p>
          <a:p>
            <a:pPr>
              <a:buNone/>
            </a:pPr>
            <a:endParaRPr lang="en-US" dirty="0"/>
          </a:p>
        </p:txBody>
      </p:sp>
      <p:pic>
        <p:nvPicPr>
          <p:cNvPr id="4" name="Picture 3"/>
          <p:cNvPicPr/>
          <p:nvPr/>
        </p:nvPicPr>
        <p:blipFill>
          <a:blip r:embed="rId2" cstate="print"/>
          <a:srcRect/>
          <a:stretch>
            <a:fillRect/>
          </a:stretch>
        </p:blipFill>
        <p:spPr bwMode="auto">
          <a:xfrm>
            <a:off x="6934200" y="1600200"/>
            <a:ext cx="2031023" cy="9144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7391400" y="4191000"/>
            <a:ext cx="1524000" cy="1676400"/>
          </a:xfrm>
          <a:prstGeom prst="rect">
            <a:avLst/>
          </a:prstGeom>
          <a:noFill/>
          <a:ln w="9525">
            <a:noFill/>
            <a:miter lim="800000"/>
            <a:headEnd/>
            <a:tailEnd/>
          </a:ln>
        </p:spPr>
      </p:pic>
      <p:sp>
        <p:nvSpPr>
          <p:cNvPr id="7" name="Title 1"/>
          <p:cNvSpPr txBox="1">
            <a:spLocks/>
          </p:cNvSpPr>
          <p:nvPr/>
        </p:nvSpPr>
        <p:spPr>
          <a:xfrm>
            <a:off x="609600" y="228600"/>
            <a:ext cx="8001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Franklin Gothic Demi" pitchFamily="34" charset="0"/>
                <a:ea typeface="+mj-ea"/>
                <a:cs typeface="+mj-cs"/>
              </a:rPr>
              <a:t>Higher One’s commitment</a:t>
            </a:r>
          </a:p>
        </p:txBody>
      </p:sp>
      <p:pic>
        <p:nvPicPr>
          <p:cNvPr id="1026" name="Picture 2"/>
          <p:cNvPicPr>
            <a:picLocks noChangeAspect="1" noChangeArrowheads="1"/>
          </p:cNvPicPr>
          <p:nvPr/>
        </p:nvPicPr>
        <p:blipFill>
          <a:blip r:embed="rId4" cstate="print"/>
          <a:srcRect/>
          <a:stretch>
            <a:fillRect/>
          </a:stretch>
        </p:blipFill>
        <p:spPr bwMode="auto">
          <a:xfrm>
            <a:off x="6077284" y="2667000"/>
            <a:ext cx="2082801" cy="1447800"/>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5562600" y="5257800"/>
            <a:ext cx="1600200" cy="838200"/>
          </a:xfrm>
          <a:prstGeom prst="rect">
            <a:avLst/>
          </a:prstGeom>
          <a:noFill/>
          <a:ln w="9525">
            <a:noFill/>
            <a:miter lim="800000"/>
            <a:headEnd/>
            <a:tailEnd/>
          </a:ln>
        </p:spPr>
      </p:pic>
      <p:sp>
        <p:nvSpPr>
          <p:cNvPr id="12" name="Footer Placeholder 3"/>
          <p:cNvSpPr>
            <a:spLocks noGrp="1"/>
          </p:cNvSpPr>
          <p:nvPr>
            <p:ph type="ftr" sz="quarter" idx="4294967295"/>
          </p:nvPr>
        </p:nvSpPr>
        <p:spPr>
          <a:xfrm>
            <a:off x="2819400" y="6356350"/>
            <a:ext cx="3581400" cy="365125"/>
          </a:xfrm>
          <a:prstGeom prst="rect">
            <a:avLst/>
          </a:prstGeom>
        </p:spPr>
        <p:txBody>
          <a:bodyPr/>
          <a:lstStyle/>
          <a:p>
            <a:pPr>
              <a:defRPr/>
            </a:pPr>
            <a:r>
              <a:rPr lang="en-US" dirty="0"/>
              <a:t>©2011 Higher </a:t>
            </a:r>
            <a:r>
              <a:rPr lang="en-US" dirty="0" smtClean="0"/>
              <a:t>One, </a:t>
            </a:r>
            <a:r>
              <a:rPr lang="en-US" dirty="0"/>
              <a:t>Inc. and Higher One </a:t>
            </a:r>
            <a:r>
              <a:rPr lang="en-US" dirty="0" smtClean="0"/>
              <a:t>Payments, </a:t>
            </a:r>
            <a:r>
              <a:rPr lang="en-US" dirty="0"/>
              <a:t>Inc. </a:t>
            </a:r>
            <a:endParaRPr lang="en-US" dirty="0" smtClean="0"/>
          </a:p>
          <a:p>
            <a:pPr>
              <a:defRPr/>
            </a:pPr>
            <a:r>
              <a:rPr lang="en-US" dirty="0" smtClean="0"/>
              <a:t>All </a:t>
            </a:r>
            <a:r>
              <a:rPr lang="en-US" dirty="0"/>
              <a:t>rights reserved.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Literacy Counts Grant</a:t>
            </a:r>
            <a:endParaRPr lang="en-US" b="1" dirty="0"/>
          </a:p>
        </p:txBody>
      </p:sp>
      <p:sp>
        <p:nvSpPr>
          <p:cNvPr id="3" name="Content Placeholder 2"/>
          <p:cNvSpPr>
            <a:spLocks noGrp="1"/>
          </p:cNvSpPr>
          <p:nvPr>
            <p:ph idx="1"/>
          </p:nvPr>
        </p:nvSpPr>
        <p:spPr/>
        <p:txBody>
          <a:bodyPr>
            <a:normAutofit/>
          </a:bodyPr>
          <a:lstStyle/>
          <a:p>
            <a:r>
              <a:rPr lang="en-US" dirty="0" smtClean="0"/>
              <a:t>80 applications from across the country</a:t>
            </a:r>
          </a:p>
          <a:p>
            <a:r>
              <a:rPr lang="en-US" dirty="0" smtClean="0"/>
              <a:t>$30,000 provided to 8 institutions</a:t>
            </a:r>
          </a:p>
          <a:p>
            <a:r>
              <a:rPr lang="en-US" dirty="0" smtClean="0"/>
              <a:t>Activities to take place this fall</a:t>
            </a:r>
          </a:p>
          <a:p>
            <a:r>
              <a:rPr lang="en-US" dirty="0" smtClean="0"/>
              <a:t>Stayed tuned for program results</a:t>
            </a:r>
          </a:p>
        </p:txBody>
      </p:sp>
      <p:pic>
        <p:nvPicPr>
          <p:cNvPr id="5" name="Picture 4"/>
          <p:cNvPicPr/>
          <p:nvPr/>
        </p:nvPicPr>
        <p:blipFill>
          <a:blip r:embed="rId2" cstate="print"/>
          <a:srcRect/>
          <a:stretch>
            <a:fillRect/>
          </a:stretch>
        </p:blipFill>
        <p:spPr bwMode="auto">
          <a:xfrm>
            <a:off x="6248400" y="3733800"/>
            <a:ext cx="235267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530350"/>
          </a:xfrm>
        </p:spPr>
        <p:txBody>
          <a:bodyPr/>
          <a:lstStyle/>
          <a:p>
            <a:pPr algn="ctr"/>
            <a:r>
              <a:rPr lang="en-US" b="1" dirty="0" smtClean="0"/>
              <a:t>Financial  Literacy Quiz</a:t>
            </a:r>
          </a:p>
        </p:txBody>
      </p:sp>
      <p:graphicFrame>
        <p:nvGraphicFramePr>
          <p:cNvPr id="6" name="Table 5"/>
          <p:cNvGraphicFramePr>
            <a:graphicFrameLocks noGrp="1"/>
          </p:cNvGraphicFramePr>
          <p:nvPr/>
        </p:nvGraphicFramePr>
        <p:xfrm>
          <a:off x="2209800" y="1676400"/>
          <a:ext cx="4800600" cy="4075990"/>
        </p:xfrm>
        <a:graphic>
          <a:graphicData uri="http://schemas.openxmlformats.org/drawingml/2006/table">
            <a:tbl>
              <a:tblPr firstRow="1" bandRow="1">
                <a:tableStyleId>{7DF18680-E054-41AD-8BC1-D1AEF772440D}</a:tableStyleId>
              </a:tblPr>
              <a:tblGrid>
                <a:gridCol w="2400300"/>
                <a:gridCol w="2400300"/>
              </a:tblGrid>
              <a:tr h="418390">
                <a:tc gridSpan="2">
                  <a:txBody>
                    <a:bodyPr/>
                    <a:lstStyle/>
                    <a:p>
                      <a:pPr algn="ctr"/>
                      <a:r>
                        <a:rPr lang="en-US" baseline="0" dirty="0" smtClean="0">
                          <a:solidFill>
                            <a:srgbClr val="0070C0"/>
                          </a:solidFill>
                          <a:latin typeface="Arial" pitchFamily="34" charset="0"/>
                        </a:rPr>
                        <a:t>Answers</a:t>
                      </a:r>
                      <a:endParaRPr lang="en-US" baseline="0" dirty="0">
                        <a:solidFill>
                          <a:srgbClr val="0070C0"/>
                        </a:solidFill>
                        <a:latin typeface="Arial" pitchFamily="34" charset="0"/>
                      </a:endParaRPr>
                    </a:p>
                  </a:txBody>
                  <a:tcPr/>
                </a:tc>
                <a:tc hMerge="1">
                  <a:txBody>
                    <a:bodyPr/>
                    <a:lstStyle/>
                    <a:p>
                      <a:pPr algn="ctr"/>
                      <a:endParaRPr lang="en-US" dirty="0"/>
                    </a:p>
                  </a:txBody>
                  <a:tcPr/>
                </a:tc>
              </a:tr>
              <a:tr h="354401">
                <a:tc>
                  <a:txBody>
                    <a:bodyPr/>
                    <a:lstStyle/>
                    <a:p>
                      <a:pPr marL="342900" indent="-342900">
                        <a:buFont typeface="+mj-lt"/>
                        <a:buNone/>
                      </a:pPr>
                      <a:r>
                        <a:rPr lang="en-US" b="1" dirty="0" smtClean="0">
                          <a:solidFill>
                            <a:srgbClr val="0070C0"/>
                          </a:solidFill>
                        </a:rPr>
                        <a:t> 1.  </a:t>
                      </a:r>
                      <a:r>
                        <a:rPr lang="en-US" b="1" dirty="0" smtClean="0">
                          <a:solidFill>
                            <a:schemeClr val="tx1"/>
                          </a:solidFill>
                        </a:rPr>
                        <a:t>D</a:t>
                      </a:r>
                    </a:p>
                  </a:txBody>
                  <a:tcPr/>
                </a:tc>
                <a:tc>
                  <a:txBody>
                    <a:bodyPr/>
                    <a:lstStyle/>
                    <a:p>
                      <a:r>
                        <a:rPr lang="en-US" b="1" dirty="0" smtClean="0">
                          <a:solidFill>
                            <a:srgbClr val="0070C0"/>
                          </a:solidFill>
                        </a:rPr>
                        <a:t>11.  </a:t>
                      </a:r>
                      <a:r>
                        <a:rPr lang="en-US" b="1" dirty="0" smtClean="0">
                          <a:solidFill>
                            <a:schemeClr val="tx1"/>
                          </a:solidFill>
                        </a:rPr>
                        <a:t>B</a:t>
                      </a:r>
                      <a:endParaRPr lang="en-US" b="1" dirty="0">
                        <a:solidFill>
                          <a:schemeClr val="tx1"/>
                        </a:solidFill>
                      </a:endParaRPr>
                    </a:p>
                  </a:txBody>
                  <a:tcPr/>
                </a:tc>
              </a:tr>
              <a:tr h="354401">
                <a:tc>
                  <a:txBody>
                    <a:bodyPr/>
                    <a:lstStyle/>
                    <a:p>
                      <a:pPr marL="342900" indent="-342900">
                        <a:buFont typeface="+mj-lt"/>
                        <a:buNone/>
                      </a:pPr>
                      <a:r>
                        <a:rPr lang="en-US" b="1" dirty="0" smtClean="0">
                          <a:solidFill>
                            <a:srgbClr val="0070C0"/>
                          </a:solidFill>
                        </a:rPr>
                        <a:t> 2.  </a:t>
                      </a:r>
                      <a:r>
                        <a:rPr lang="en-US" b="1" dirty="0" smtClean="0">
                          <a:solidFill>
                            <a:schemeClr val="tx1"/>
                          </a:solidFill>
                        </a:rPr>
                        <a:t>B</a:t>
                      </a:r>
                      <a:endParaRPr lang="en-US" b="1" dirty="0">
                        <a:solidFill>
                          <a:schemeClr val="tx1"/>
                        </a:solidFill>
                      </a:endParaRPr>
                    </a:p>
                  </a:txBody>
                  <a:tcPr/>
                </a:tc>
                <a:tc>
                  <a:txBody>
                    <a:bodyPr/>
                    <a:lstStyle/>
                    <a:p>
                      <a:r>
                        <a:rPr lang="en-US" b="1" dirty="0" smtClean="0">
                          <a:solidFill>
                            <a:srgbClr val="0070C0"/>
                          </a:solidFill>
                        </a:rPr>
                        <a:t>12.  </a:t>
                      </a:r>
                      <a:r>
                        <a:rPr lang="en-US" b="1" dirty="0" smtClean="0">
                          <a:solidFill>
                            <a:schemeClr val="tx1"/>
                          </a:solidFill>
                        </a:rPr>
                        <a:t>C</a:t>
                      </a:r>
                      <a:endParaRPr lang="en-US" b="1" dirty="0">
                        <a:solidFill>
                          <a:schemeClr val="tx1"/>
                        </a:solidFill>
                      </a:endParaRPr>
                    </a:p>
                  </a:txBody>
                  <a:tcPr/>
                </a:tc>
              </a:tr>
              <a:tr h="354401">
                <a:tc>
                  <a:txBody>
                    <a:bodyPr/>
                    <a:lstStyle/>
                    <a:p>
                      <a:r>
                        <a:rPr lang="en-US" b="1" dirty="0" smtClean="0">
                          <a:solidFill>
                            <a:srgbClr val="0070C0"/>
                          </a:solidFill>
                        </a:rPr>
                        <a:t> 3.  </a:t>
                      </a:r>
                      <a:r>
                        <a:rPr lang="en-US" b="1" dirty="0" smtClean="0">
                          <a:solidFill>
                            <a:schemeClr val="tx1"/>
                          </a:solidFill>
                        </a:rPr>
                        <a:t>C</a:t>
                      </a:r>
                      <a:endParaRPr lang="en-US" b="1" dirty="0">
                        <a:solidFill>
                          <a:schemeClr val="tx1"/>
                        </a:solidFill>
                      </a:endParaRPr>
                    </a:p>
                  </a:txBody>
                  <a:tcPr/>
                </a:tc>
                <a:tc>
                  <a:txBody>
                    <a:bodyPr/>
                    <a:lstStyle/>
                    <a:p>
                      <a:r>
                        <a:rPr lang="en-US" b="1" dirty="0" smtClean="0">
                          <a:solidFill>
                            <a:srgbClr val="0070C0"/>
                          </a:solidFill>
                        </a:rPr>
                        <a:t>13.  </a:t>
                      </a:r>
                      <a:r>
                        <a:rPr lang="en-US" b="1" dirty="0" smtClean="0">
                          <a:solidFill>
                            <a:schemeClr val="tx1"/>
                          </a:solidFill>
                        </a:rPr>
                        <a:t>D</a:t>
                      </a:r>
                      <a:endParaRPr lang="en-US" b="1" dirty="0">
                        <a:solidFill>
                          <a:schemeClr val="tx1"/>
                        </a:solidFill>
                      </a:endParaRPr>
                    </a:p>
                  </a:txBody>
                  <a:tcPr/>
                </a:tc>
              </a:tr>
              <a:tr h="354401">
                <a:tc>
                  <a:txBody>
                    <a:bodyPr/>
                    <a:lstStyle/>
                    <a:p>
                      <a:r>
                        <a:rPr lang="en-US" b="1" dirty="0" smtClean="0">
                          <a:solidFill>
                            <a:srgbClr val="0070C0"/>
                          </a:solidFill>
                        </a:rPr>
                        <a:t> 4.  </a:t>
                      </a:r>
                      <a:r>
                        <a:rPr lang="en-US" b="1" dirty="0" smtClean="0">
                          <a:solidFill>
                            <a:schemeClr val="tx1"/>
                          </a:solidFill>
                        </a:rPr>
                        <a:t>D</a:t>
                      </a:r>
                      <a:endParaRPr lang="en-US" b="1" dirty="0">
                        <a:solidFill>
                          <a:schemeClr val="tx1"/>
                        </a:solidFill>
                      </a:endParaRPr>
                    </a:p>
                  </a:txBody>
                  <a:tcPr/>
                </a:tc>
                <a:tc>
                  <a:txBody>
                    <a:bodyPr/>
                    <a:lstStyle/>
                    <a:p>
                      <a:r>
                        <a:rPr lang="en-US" b="1" dirty="0" smtClean="0">
                          <a:solidFill>
                            <a:srgbClr val="0070C0"/>
                          </a:solidFill>
                        </a:rPr>
                        <a:t>14.  </a:t>
                      </a:r>
                      <a:r>
                        <a:rPr lang="en-US" b="1" dirty="0" smtClean="0">
                          <a:solidFill>
                            <a:schemeClr val="tx1"/>
                          </a:solidFill>
                        </a:rPr>
                        <a:t>C</a:t>
                      </a:r>
                      <a:endParaRPr lang="en-US" b="1" dirty="0">
                        <a:solidFill>
                          <a:schemeClr val="tx1"/>
                        </a:solidFill>
                      </a:endParaRPr>
                    </a:p>
                  </a:txBody>
                  <a:tcPr/>
                </a:tc>
              </a:tr>
              <a:tr h="354401">
                <a:tc>
                  <a:txBody>
                    <a:bodyPr/>
                    <a:lstStyle/>
                    <a:p>
                      <a:r>
                        <a:rPr lang="en-US" b="1" dirty="0" smtClean="0">
                          <a:solidFill>
                            <a:srgbClr val="0070C0"/>
                          </a:solidFill>
                        </a:rPr>
                        <a:t> 5.  </a:t>
                      </a:r>
                      <a:r>
                        <a:rPr lang="en-US" b="1" dirty="0" smtClean="0">
                          <a:solidFill>
                            <a:schemeClr val="tx1"/>
                          </a:solidFill>
                        </a:rPr>
                        <a:t>B</a:t>
                      </a:r>
                      <a:endParaRPr lang="en-US" b="1" dirty="0">
                        <a:solidFill>
                          <a:schemeClr val="tx1"/>
                        </a:solidFill>
                      </a:endParaRPr>
                    </a:p>
                  </a:txBody>
                  <a:tcPr/>
                </a:tc>
                <a:tc>
                  <a:txBody>
                    <a:bodyPr/>
                    <a:lstStyle/>
                    <a:p>
                      <a:r>
                        <a:rPr lang="en-US" b="1" dirty="0" smtClean="0">
                          <a:solidFill>
                            <a:srgbClr val="0070C0"/>
                          </a:solidFill>
                        </a:rPr>
                        <a:t>15.  </a:t>
                      </a:r>
                      <a:r>
                        <a:rPr lang="en-US" b="1" dirty="0" smtClean="0">
                          <a:solidFill>
                            <a:schemeClr val="tx1"/>
                          </a:solidFill>
                        </a:rPr>
                        <a:t>A</a:t>
                      </a:r>
                      <a:endParaRPr lang="en-US" b="1" dirty="0">
                        <a:solidFill>
                          <a:schemeClr val="tx1"/>
                        </a:solidFill>
                      </a:endParaRPr>
                    </a:p>
                  </a:txBody>
                  <a:tcPr/>
                </a:tc>
              </a:tr>
              <a:tr h="354401">
                <a:tc>
                  <a:txBody>
                    <a:bodyPr/>
                    <a:lstStyle/>
                    <a:p>
                      <a:pPr marL="342900" indent="-342900">
                        <a:buNone/>
                      </a:pPr>
                      <a:r>
                        <a:rPr lang="en-US" b="1" dirty="0" smtClean="0">
                          <a:solidFill>
                            <a:srgbClr val="0070C0"/>
                          </a:solidFill>
                        </a:rPr>
                        <a:t> 6.</a:t>
                      </a:r>
                      <a:r>
                        <a:rPr lang="en-US" b="1" baseline="0" dirty="0" smtClean="0">
                          <a:solidFill>
                            <a:srgbClr val="0070C0"/>
                          </a:solidFill>
                        </a:rPr>
                        <a:t>  </a:t>
                      </a:r>
                      <a:r>
                        <a:rPr lang="en-US" b="1" dirty="0" smtClean="0">
                          <a:solidFill>
                            <a:schemeClr val="tx1"/>
                          </a:solidFill>
                        </a:rPr>
                        <a:t>C</a:t>
                      </a:r>
                    </a:p>
                  </a:txBody>
                  <a:tcPr/>
                </a:tc>
                <a:tc>
                  <a:txBody>
                    <a:bodyPr/>
                    <a:lstStyle/>
                    <a:p>
                      <a:r>
                        <a:rPr lang="en-US" b="1" dirty="0" smtClean="0">
                          <a:solidFill>
                            <a:srgbClr val="0070C0"/>
                          </a:solidFill>
                        </a:rPr>
                        <a:t>16.  </a:t>
                      </a:r>
                      <a:r>
                        <a:rPr lang="en-US" b="1" dirty="0" smtClean="0">
                          <a:solidFill>
                            <a:schemeClr val="tx1"/>
                          </a:solidFill>
                        </a:rPr>
                        <a:t>C</a:t>
                      </a:r>
                      <a:endParaRPr lang="en-US" b="1" dirty="0">
                        <a:solidFill>
                          <a:schemeClr val="tx1"/>
                        </a:solidFill>
                      </a:endParaRPr>
                    </a:p>
                  </a:txBody>
                  <a:tcPr/>
                </a:tc>
              </a:tr>
              <a:tr h="354401">
                <a:tc>
                  <a:txBody>
                    <a:bodyPr/>
                    <a:lstStyle/>
                    <a:p>
                      <a:r>
                        <a:rPr lang="en-US" b="1" dirty="0" smtClean="0">
                          <a:solidFill>
                            <a:srgbClr val="0070C0"/>
                          </a:solidFill>
                        </a:rPr>
                        <a:t> 7.  </a:t>
                      </a:r>
                      <a:r>
                        <a:rPr lang="en-US" b="1" dirty="0" smtClean="0">
                          <a:solidFill>
                            <a:schemeClr val="tx1"/>
                          </a:solidFill>
                        </a:rPr>
                        <a:t>B</a:t>
                      </a:r>
                      <a:endParaRPr lang="en-US" b="1" dirty="0">
                        <a:solidFill>
                          <a:schemeClr val="tx1"/>
                        </a:solidFill>
                      </a:endParaRPr>
                    </a:p>
                  </a:txBody>
                  <a:tcPr/>
                </a:tc>
                <a:tc>
                  <a:txBody>
                    <a:bodyPr/>
                    <a:lstStyle/>
                    <a:p>
                      <a:r>
                        <a:rPr lang="en-US" b="1" dirty="0" smtClean="0">
                          <a:solidFill>
                            <a:srgbClr val="0070C0"/>
                          </a:solidFill>
                        </a:rPr>
                        <a:t>17.  </a:t>
                      </a:r>
                      <a:r>
                        <a:rPr lang="en-US" b="1" dirty="0" smtClean="0">
                          <a:solidFill>
                            <a:schemeClr val="tx1"/>
                          </a:solidFill>
                        </a:rPr>
                        <a:t>C</a:t>
                      </a:r>
                      <a:endParaRPr lang="en-US" b="1" dirty="0">
                        <a:solidFill>
                          <a:schemeClr val="tx1"/>
                        </a:solidFill>
                      </a:endParaRPr>
                    </a:p>
                  </a:txBody>
                  <a:tcPr/>
                </a:tc>
              </a:tr>
              <a:tr h="354401">
                <a:tc>
                  <a:txBody>
                    <a:bodyPr/>
                    <a:lstStyle/>
                    <a:p>
                      <a:r>
                        <a:rPr lang="en-US" b="1" dirty="0" smtClean="0">
                          <a:solidFill>
                            <a:srgbClr val="0070C0"/>
                          </a:solidFill>
                        </a:rPr>
                        <a:t> 8.  </a:t>
                      </a:r>
                      <a:r>
                        <a:rPr lang="en-US" b="1" dirty="0" smtClean="0">
                          <a:solidFill>
                            <a:schemeClr val="tx1"/>
                          </a:solidFill>
                        </a:rPr>
                        <a:t>B</a:t>
                      </a:r>
                      <a:endParaRPr lang="en-US" b="1" dirty="0">
                        <a:solidFill>
                          <a:schemeClr val="tx1"/>
                        </a:solidFill>
                      </a:endParaRPr>
                    </a:p>
                  </a:txBody>
                  <a:tcPr/>
                </a:tc>
                <a:tc>
                  <a:txBody>
                    <a:bodyPr/>
                    <a:lstStyle/>
                    <a:p>
                      <a:r>
                        <a:rPr lang="en-US" b="1" dirty="0" smtClean="0">
                          <a:solidFill>
                            <a:srgbClr val="0070C0"/>
                          </a:solidFill>
                        </a:rPr>
                        <a:t>18.  </a:t>
                      </a:r>
                      <a:r>
                        <a:rPr lang="en-US" b="1" dirty="0" smtClean="0">
                          <a:solidFill>
                            <a:schemeClr val="tx1"/>
                          </a:solidFill>
                        </a:rPr>
                        <a:t>D</a:t>
                      </a:r>
                      <a:endParaRPr lang="en-US" b="1" dirty="0">
                        <a:solidFill>
                          <a:schemeClr val="tx1"/>
                        </a:solidFill>
                      </a:endParaRPr>
                    </a:p>
                  </a:txBody>
                  <a:tcPr/>
                </a:tc>
              </a:tr>
              <a:tr h="354401">
                <a:tc>
                  <a:txBody>
                    <a:bodyPr/>
                    <a:lstStyle/>
                    <a:p>
                      <a:r>
                        <a:rPr lang="en-US" b="1" dirty="0" smtClean="0">
                          <a:solidFill>
                            <a:srgbClr val="0070C0"/>
                          </a:solidFill>
                        </a:rPr>
                        <a:t> 9.</a:t>
                      </a:r>
                      <a:r>
                        <a:rPr lang="en-US" b="1" baseline="0" dirty="0" smtClean="0">
                          <a:solidFill>
                            <a:srgbClr val="0070C0"/>
                          </a:solidFill>
                        </a:rPr>
                        <a:t>  </a:t>
                      </a:r>
                      <a:r>
                        <a:rPr lang="en-US" b="1" baseline="0" dirty="0" smtClean="0">
                          <a:solidFill>
                            <a:schemeClr val="tx1"/>
                          </a:solidFill>
                        </a:rPr>
                        <a:t>D</a:t>
                      </a:r>
                      <a:endParaRPr lang="en-US" b="1" dirty="0">
                        <a:solidFill>
                          <a:schemeClr val="tx1"/>
                        </a:solidFill>
                      </a:endParaRPr>
                    </a:p>
                  </a:txBody>
                  <a:tcPr/>
                </a:tc>
                <a:tc>
                  <a:txBody>
                    <a:bodyPr/>
                    <a:lstStyle/>
                    <a:p>
                      <a:r>
                        <a:rPr lang="en-US" b="1" dirty="0" smtClean="0">
                          <a:solidFill>
                            <a:srgbClr val="0070C0"/>
                          </a:solidFill>
                        </a:rPr>
                        <a:t>19.  </a:t>
                      </a:r>
                      <a:r>
                        <a:rPr lang="en-US" b="1" dirty="0" smtClean="0">
                          <a:solidFill>
                            <a:schemeClr val="tx1"/>
                          </a:solidFill>
                        </a:rPr>
                        <a:t>C</a:t>
                      </a:r>
                      <a:endParaRPr lang="en-US" b="1" dirty="0">
                        <a:solidFill>
                          <a:schemeClr val="tx1"/>
                        </a:solidFill>
                      </a:endParaRPr>
                    </a:p>
                  </a:txBody>
                  <a:tcPr/>
                </a:tc>
              </a:tr>
              <a:tr h="354401">
                <a:tc>
                  <a:txBody>
                    <a:bodyPr/>
                    <a:lstStyle/>
                    <a:p>
                      <a:r>
                        <a:rPr lang="en-US" b="1" dirty="0" smtClean="0">
                          <a:solidFill>
                            <a:srgbClr val="0070C0"/>
                          </a:solidFill>
                        </a:rPr>
                        <a:t>10. </a:t>
                      </a:r>
                      <a:r>
                        <a:rPr lang="en-US" b="1" dirty="0" smtClean="0">
                          <a:solidFill>
                            <a:schemeClr val="tx1"/>
                          </a:solidFill>
                        </a:rPr>
                        <a:t>B</a:t>
                      </a:r>
                      <a:endParaRPr lang="en-US" b="1" dirty="0">
                        <a:solidFill>
                          <a:schemeClr val="tx1"/>
                        </a:solidFill>
                      </a:endParaRPr>
                    </a:p>
                  </a:txBody>
                  <a:tcPr/>
                </a:tc>
                <a:tc>
                  <a:txBody>
                    <a:bodyPr/>
                    <a:lstStyle/>
                    <a:p>
                      <a:r>
                        <a:rPr lang="en-US" b="1" dirty="0" smtClean="0">
                          <a:solidFill>
                            <a:srgbClr val="0070C0"/>
                          </a:solidFill>
                        </a:rPr>
                        <a:t>20.  </a:t>
                      </a:r>
                      <a:r>
                        <a:rPr lang="en-US" b="1" dirty="0" smtClean="0">
                          <a:solidFill>
                            <a:schemeClr val="tx1"/>
                          </a:solidFill>
                        </a:rPr>
                        <a:t>B</a:t>
                      </a:r>
                      <a:endParaRPr lang="en-US" b="1" dirty="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530350"/>
          </a:xfrm>
        </p:spPr>
        <p:txBody>
          <a:bodyPr/>
          <a:lstStyle/>
          <a:p>
            <a:pPr algn="ctr"/>
            <a:r>
              <a:rPr lang="en-US" b="1" dirty="0" smtClean="0"/>
              <a:t>Recap</a:t>
            </a:r>
          </a:p>
        </p:txBody>
      </p:sp>
      <p:sp>
        <p:nvSpPr>
          <p:cNvPr id="30723" name="Content Placeholder 2"/>
          <p:cNvSpPr>
            <a:spLocks noGrp="1"/>
          </p:cNvSpPr>
          <p:nvPr>
            <p:ph idx="1"/>
          </p:nvPr>
        </p:nvSpPr>
        <p:spPr>
          <a:xfrm>
            <a:off x="533400" y="1524000"/>
            <a:ext cx="6096000" cy="4438650"/>
          </a:xfrm>
        </p:spPr>
        <p:txBody>
          <a:bodyPr>
            <a:normAutofit lnSpcReduction="10000"/>
          </a:bodyPr>
          <a:lstStyle/>
          <a:p>
            <a:pPr>
              <a:lnSpc>
                <a:spcPct val="120000"/>
              </a:lnSpc>
              <a:spcBef>
                <a:spcPct val="0"/>
              </a:spcBef>
              <a:buFontTx/>
              <a:buChar char="•"/>
            </a:pPr>
            <a:r>
              <a:rPr lang="en-US" sz="2800" b="0" dirty="0" smtClean="0">
                <a:latin typeface="Calibri" pitchFamily="34" charset="0"/>
              </a:rPr>
              <a:t>Financial literacy affects all of us</a:t>
            </a:r>
          </a:p>
          <a:p>
            <a:pPr>
              <a:lnSpc>
                <a:spcPct val="120000"/>
              </a:lnSpc>
              <a:spcBef>
                <a:spcPct val="0"/>
              </a:spcBef>
              <a:buFontTx/>
              <a:buChar char="•"/>
            </a:pPr>
            <a:r>
              <a:rPr lang="en-US" sz="2800" b="0" dirty="0" smtClean="0">
                <a:latin typeface="Calibri" pitchFamily="34" charset="0"/>
              </a:rPr>
              <a:t>Short term and long term consequences</a:t>
            </a:r>
          </a:p>
          <a:p>
            <a:pPr>
              <a:lnSpc>
                <a:spcPct val="120000"/>
              </a:lnSpc>
              <a:spcBef>
                <a:spcPct val="0"/>
              </a:spcBef>
              <a:buFontTx/>
              <a:buChar char="•"/>
            </a:pPr>
            <a:r>
              <a:rPr lang="en-US" sz="2800" b="0" dirty="0" smtClean="0">
                <a:latin typeface="Calibri" pitchFamily="34" charset="0"/>
              </a:rPr>
              <a:t>Be more proactive by:</a:t>
            </a:r>
          </a:p>
          <a:p>
            <a:pPr lvl="2">
              <a:lnSpc>
                <a:spcPct val="120000"/>
              </a:lnSpc>
              <a:spcBef>
                <a:spcPct val="0"/>
              </a:spcBef>
            </a:pPr>
            <a:r>
              <a:rPr lang="en-US" dirty="0" smtClean="0">
                <a:latin typeface="Calibri" pitchFamily="34" charset="0"/>
              </a:rPr>
              <a:t>Making it part of your mission</a:t>
            </a:r>
          </a:p>
          <a:p>
            <a:pPr lvl="2">
              <a:lnSpc>
                <a:spcPct val="120000"/>
              </a:lnSpc>
              <a:spcBef>
                <a:spcPct val="0"/>
              </a:spcBef>
            </a:pPr>
            <a:r>
              <a:rPr lang="en-US" dirty="0" smtClean="0">
                <a:latin typeface="Calibri" pitchFamily="34" charset="0"/>
              </a:rPr>
              <a:t>Knowing what your students require</a:t>
            </a:r>
          </a:p>
          <a:p>
            <a:pPr lvl="2">
              <a:lnSpc>
                <a:spcPct val="120000"/>
              </a:lnSpc>
              <a:spcBef>
                <a:spcPct val="0"/>
              </a:spcBef>
            </a:pPr>
            <a:r>
              <a:rPr lang="en-US" dirty="0" smtClean="0">
                <a:latin typeface="Calibri" pitchFamily="34" charset="0"/>
              </a:rPr>
              <a:t>Choosing engaging content and delivery methods</a:t>
            </a:r>
          </a:p>
          <a:p>
            <a:pPr lvl="2">
              <a:lnSpc>
                <a:spcPct val="120000"/>
              </a:lnSpc>
              <a:spcBef>
                <a:spcPct val="0"/>
              </a:spcBef>
            </a:pPr>
            <a:r>
              <a:rPr lang="en-US" dirty="0" smtClean="0">
                <a:latin typeface="Calibri" pitchFamily="34" charset="0"/>
              </a:rPr>
              <a:t>Evaluate and add to the knowledge base</a:t>
            </a:r>
            <a:endParaRPr lang="en-US" sz="2600" dirty="0" smtClean="0">
              <a:latin typeface="Calibri" pitchFamily="34" charset="0"/>
            </a:endParaRP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530350"/>
          </a:xfrm>
        </p:spPr>
        <p:txBody>
          <a:bodyPr/>
          <a:lstStyle/>
          <a:p>
            <a:pPr algn="ctr"/>
            <a:r>
              <a:rPr lang="en-US" b="1" dirty="0" smtClean="0"/>
              <a:t>Questions?</a:t>
            </a:r>
          </a:p>
        </p:txBody>
      </p:sp>
      <p:sp>
        <p:nvSpPr>
          <p:cNvPr id="31747" name="Content Placeholder 2"/>
          <p:cNvSpPr>
            <a:spLocks noGrp="1"/>
          </p:cNvSpPr>
          <p:nvPr>
            <p:ph idx="1"/>
          </p:nvPr>
        </p:nvSpPr>
        <p:spPr>
          <a:xfrm>
            <a:off x="1295400" y="1371600"/>
            <a:ext cx="6096000" cy="4438650"/>
          </a:xfrm>
        </p:spPr>
        <p:txBody>
          <a:bodyPr/>
          <a:lstStyle/>
          <a:p>
            <a:endParaRPr lang="en-US" dirty="0" smtClean="0"/>
          </a:p>
          <a:p>
            <a:r>
              <a:rPr lang="en-US" dirty="0" smtClean="0"/>
              <a:t>Visit: </a:t>
            </a:r>
            <a:r>
              <a:rPr lang="en-US" i="1" dirty="0" smtClean="0"/>
              <a:t>http://www.higherone.com/oneforyourmoney</a:t>
            </a:r>
          </a:p>
          <a:p>
            <a:r>
              <a:rPr lang="en-US" dirty="0" smtClean="0"/>
              <a:t>Follow me on Twitter:  </a:t>
            </a:r>
            <a:r>
              <a:rPr lang="en-US" i="1" dirty="0" err="1" smtClean="0"/>
              <a:t>MoneyTalkMary</a:t>
            </a:r>
            <a:endParaRPr lang="en-US" i="1" dirty="0" smtClean="0"/>
          </a:p>
        </p:txBody>
      </p:sp>
      <p:pic>
        <p:nvPicPr>
          <p:cNvPr id="7170" name="Picture 2" descr="C:\Documents and Settings\mary.johnson\Local Settings\Temporary Internet Files\Content.Outlook\NHZIEZKM\oneforyourmoney_final (2).gif"/>
          <p:cNvPicPr>
            <a:picLocks noChangeAspect="1" noChangeArrowheads="1"/>
          </p:cNvPicPr>
          <p:nvPr/>
        </p:nvPicPr>
        <p:blipFill>
          <a:blip r:embed="rId2" cstate="print"/>
          <a:srcRect/>
          <a:stretch>
            <a:fillRect/>
          </a:stretch>
        </p:blipFill>
        <p:spPr bwMode="auto">
          <a:xfrm>
            <a:off x="5715000" y="4038600"/>
            <a:ext cx="3429000" cy="1714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530350"/>
          </a:xfrm>
        </p:spPr>
        <p:txBody>
          <a:bodyPr/>
          <a:lstStyle/>
          <a:p>
            <a:pPr algn="ctr"/>
            <a:r>
              <a:rPr lang="en-US" b="1" dirty="0" smtClean="0"/>
              <a:t>Reality for Students</a:t>
            </a:r>
          </a:p>
        </p:txBody>
      </p:sp>
      <p:sp>
        <p:nvSpPr>
          <p:cNvPr id="7171" name="Content Placeholder 2"/>
          <p:cNvSpPr>
            <a:spLocks noGrp="1"/>
          </p:cNvSpPr>
          <p:nvPr>
            <p:ph idx="1"/>
          </p:nvPr>
        </p:nvSpPr>
        <p:spPr>
          <a:xfrm>
            <a:off x="381000" y="1676400"/>
            <a:ext cx="6324600" cy="4438650"/>
          </a:xfrm>
        </p:spPr>
        <p:txBody>
          <a:bodyPr>
            <a:normAutofit/>
          </a:bodyPr>
          <a:lstStyle/>
          <a:p>
            <a:pPr>
              <a:buFontTx/>
              <a:buChar char="•"/>
            </a:pPr>
            <a:r>
              <a:rPr lang="en-US" sz="2800" dirty="0" smtClean="0"/>
              <a:t>Inexperienced with money management</a:t>
            </a:r>
          </a:p>
          <a:p>
            <a:pPr>
              <a:buFontTx/>
              <a:buChar char="•"/>
            </a:pPr>
            <a:r>
              <a:rPr lang="en-US" sz="2800" dirty="0" smtClean="0"/>
              <a:t>Have trouble controlling their spending</a:t>
            </a:r>
          </a:p>
          <a:p>
            <a:pPr>
              <a:buFontTx/>
              <a:buChar char="•"/>
            </a:pPr>
            <a:r>
              <a:rPr lang="en-US" sz="2800" dirty="0" smtClean="0"/>
              <a:t>Taking on too much debt</a:t>
            </a:r>
          </a:p>
          <a:p>
            <a:pPr>
              <a:buFontTx/>
              <a:buChar char="•"/>
            </a:pPr>
            <a:r>
              <a:rPr lang="en-US" sz="2800" dirty="0" smtClean="0"/>
              <a:t>Serious post-college consequences</a:t>
            </a:r>
          </a:p>
        </p:txBody>
      </p:sp>
      <p:pic>
        <p:nvPicPr>
          <p:cNvPr id="7172" name="Picture 5" descr="pig_in_raft.gif"/>
          <p:cNvPicPr>
            <a:picLocks noChangeAspect="1"/>
          </p:cNvPicPr>
          <p:nvPr/>
        </p:nvPicPr>
        <p:blipFill>
          <a:blip r:embed="rId2" cstate="print"/>
          <a:srcRect/>
          <a:stretch>
            <a:fillRect/>
          </a:stretch>
        </p:blipFill>
        <p:spPr bwMode="auto">
          <a:xfrm>
            <a:off x="6400801" y="2362199"/>
            <a:ext cx="2230438" cy="2919065"/>
          </a:xfrm>
          <a:prstGeom prst="rect">
            <a:avLst/>
          </a:prstGeom>
          <a:noFill/>
          <a:ln w="31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8" presetClass="entr" presetSubtype="16"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animEffect transition="in" filter="diamond(in)">
                                      <p:cBhvr>
                                        <p:cTn id="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0"/>
            <a:ext cx="6886575" cy="1530350"/>
          </a:xfrm>
        </p:spPr>
        <p:txBody>
          <a:bodyPr/>
          <a:lstStyle/>
          <a:p>
            <a:r>
              <a:rPr lang="en-US" b="1" dirty="0" smtClean="0"/>
              <a:t>College and Universities</a:t>
            </a:r>
          </a:p>
        </p:txBody>
      </p:sp>
      <p:sp>
        <p:nvSpPr>
          <p:cNvPr id="10243" name="Content Placeholder 2"/>
          <p:cNvSpPr>
            <a:spLocks noGrp="1"/>
          </p:cNvSpPr>
          <p:nvPr>
            <p:ph idx="1"/>
          </p:nvPr>
        </p:nvSpPr>
        <p:spPr>
          <a:xfrm>
            <a:off x="381000" y="1752600"/>
            <a:ext cx="5257800" cy="4438650"/>
          </a:xfrm>
        </p:spPr>
        <p:txBody>
          <a:bodyPr/>
          <a:lstStyle/>
          <a:p>
            <a:pPr>
              <a:buFontTx/>
              <a:buChar char="•"/>
            </a:pPr>
            <a:r>
              <a:rPr lang="en-US" dirty="0" smtClean="0"/>
              <a:t>Public Purpose</a:t>
            </a:r>
          </a:p>
          <a:p>
            <a:endParaRPr lang="en-US" dirty="0" smtClean="0"/>
          </a:p>
          <a:p>
            <a:pPr>
              <a:buFontTx/>
              <a:buChar char="•"/>
            </a:pPr>
            <a:r>
              <a:rPr lang="en-US" dirty="0" smtClean="0"/>
              <a:t>Financial Consequences </a:t>
            </a:r>
          </a:p>
          <a:p>
            <a:endParaRPr lang="en-US" dirty="0" smtClean="0"/>
          </a:p>
          <a:p>
            <a:pPr>
              <a:buFontTx/>
              <a:buChar char="•"/>
            </a:pPr>
            <a:r>
              <a:rPr lang="en-US" dirty="0" smtClean="0"/>
              <a:t>Accountability and Reputation</a:t>
            </a:r>
          </a:p>
        </p:txBody>
      </p:sp>
      <p:pic>
        <p:nvPicPr>
          <p:cNvPr id="10244" name="Picture 5" descr="school.png"/>
          <p:cNvPicPr>
            <a:picLocks noChangeAspect="1"/>
          </p:cNvPicPr>
          <p:nvPr/>
        </p:nvPicPr>
        <p:blipFill>
          <a:blip r:embed="rId2" cstate="print"/>
          <a:srcRect/>
          <a:stretch>
            <a:fillRect/>
          </a:stretch>
        </p:blipFill>
        <p:spPr bwMode="auto">
          <a:xfrm>
            <a:off x="5791200" y="2362200"/>
            <a:ext cx="2667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530350"/>
          </a:xfrm>
        </p:spPr>
        <p:txBody>
          <a:bodyPr/>
          <a:lstStyle/>
          <a:p>
            <a:pPr algn="ctr"/>
            <a:r>
              <a:rPr lang="en-US" b="1" dirty="0" smtClean="0"/>
              <a:t>Public Purpose</a:t>
            </a:r>
          </a:p>
        </p:txBody>
      </p:sp>
      <p:sp>
        <p:nvSpPr>
          <p:cNvPr id="11267" name="Content Placeholder 2"/>
          <p:cNvSpPr>
            <a:spLocks noGrp="1"/>
          </p:cNvSpPr>
          <p:nvPr>
            <p:ph idx="1"/>
          </p:nvPr>
        </p:nvSpPr>
        <p:spPr>
          <a:xfrm>
            <a:off x="381000" y="1828800"/>
            <a:ext cx="6248400" cy="2057400"/>
          </a:xfrm>
        </p:spPr>
        <p:txBody>
          <a:bodyPr>
            <a:normAutofit fontScale="85000" lnSpcReduction="10000"/>
          </a:bodyPr>
          <a:lstStyle/>
          <a:p>
            <a:pPr>
              <a:buFontTx/>
              <a:buChar char="•"/>
            </a:pPr>
            <a:r>
              <a:rPr lang="en-US" dirty="0" smtClean="0"/>
              <a:t>Prepare well-educated and productive citizens</a:t>
            </a:r>
          </a:p>
          <a:p>
            <a:pPr>
              <a:buFontTx/>
              <a:buChar char="•"/>
            </a:pPr>
            <a:r>
              <a:rPr lang="en-US" dirty="0" smtClean="0"/>
              <a:t>Address societal problems</a:t>
            </a:r>
          </a:p>
          <a:p>
            <a:pPr>
              <a:buFontTx/>
              <a:buChar char="•"/>
            </a:pPr>
            <a:r>
              <a:rPr lang="en-US" dirty="0" smtClean="0"/>
              <a:t>Financial Literacy </a:t>
            </a:r>
            <a:r>
              <a:rPr lang="en-US" u="sng" dirty="0" smtClean="0"/>
              <a:t>is</a:t>
            </a:r>
            <a:r>
              <a:rPr lang="en-US" dirty="0" smtClean="0"/>
              <a:t> the next problem</a:t>
            </a:r>
          </a:p>
        </p:txBody>
      </p:sp>
      <p:sp>
        <p:nvSpPr>
          <p:cNvPr id="11268" name="TextBox 4"/>
          <p:cNvSpPr txBox="1">
            <a:spLocks noChangeArrowheads="1"/>
          </p:cNvSpPr>
          <p:nvPr/>
        </p:nvSpPr>
        <p:spPr bwMode="auto">
          <a:xfrm>
            <a:off x="1143000" y="3733800"/>
            <a:ext cx="6477000" cy="1908215"/>
          </a:xfrm>
          <a:prstGeom prst="rect">
            <a:avLst/>
          </a:prstGeom>
          <a:noFill/>
          <a:ln w="9525">
            <a:noFill/>
            <a:miter lim="800000"/>
            <a:headEnd/>
            <a:tailEnd/>
          </a:ln>
        </p:spPr>
        <p:txBody>
          <a:bodyPr>
            <a:spAutoFit/>
          </a:bodyPr>
          <a:lstStyle/>
          <a:p>
            <a:pPr algn="ctr"/>
            <a:r>
              <a:rPr lang="en-US" sz="2000" i="1" dirty="0" smtClean="0">
                <a:solidFill>
                  <a:schemeClr val="accent2">
                    <a:lumMod val="75000"/>
                  </a:schemeClr>
                </a:solidFill>
              </a:rPr>
              <a:t>“State </a:t>
            </a:r>
            <a:r>
              <a:rPr lang="en-US" sz="2000" i="1" dirty="0">
                <a:solidFill>
                  <a:schemeClr val="accent2">
                    <a:lumMod val="75000"/>
                  </a:schemeClr>
                </a:solidFill>
              </a:rPr>
              <a:t>colleges and universities have a unique opportunity to provide leadership on this critical topic by weaving financial education into the fabric of their campus.”  </a:t>
            </a:r>
          </a:p>
          <a:p>
            <a:pPr algn="ctr"/>
            <a:endParaRPr lang="en-US" sz="2000" i="1" dirty="0">
              <a:solidFill>
                <a:schemeClr val="accent2">
                  <a:lumMod val="75000"/>
                </a:schemeClr>
              </a:solidFill>
            </a:endParaRPr>
          </a:p>
          <a:p>
            <a:pPr algn="ctr"/>
            <a:r>
              <a:rPr lang="en-US" sz="2000" dirty="0">
                <a:solidFill>
                  <a:schemeClr val="accent2">
                    <a:lumMod val="75000"/>
                  </a:schemeClr>
                </a:solidFill>
              </a:rPr>
              <a:t>AASCU – Fall 2010</a:t>
            </a:r>
          </a:p>
          <a:p>
            <a:pPr algn="ctr"/>
            <a:endParaRPr lang="en-US"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530350"/>
          </a:xfrm>
        </p:spPr>
        <p:txBody>
          <a:bodyPr/>
          <a:lstStyle/>
          <a:p>
            <a:pPr algn="ctr"/>
            <a:r>
              <a:rPr lang="en-US" b="1" dirty="0" smtClean="0"/>
              <a:t>Sobering Statistics</a:t>
            </a:r>
          </a:p>
        </p:txBody>
      </p:sp>
      <p:sp>
        <p:nvSpPr>
          <p:cNvPr id="14339" name="Content Placeholder 2"/>
          <p:cNvSpPr>
            <a:spLocks noGrp="1"/>
          </p:cNvSpPr>
          <p:nvPr>
            <p:ph idx="1"/>
          </p:nvPr>
        </p:nvSpPr>
        <p:spPr>
          <a:xfrm>
            <a:off x="381000" y="1600200"/>
            <a:ext cx="7010400" cy="4438650"/>
          </a:xfrm>
        </p:spPr>
        <p:txBody>
          <a:bodyPr>
            <a:normAutofit lnSpcReduction="10000"/>
          </a:bodyPr>
          <a:lstStyle/>
          <a:p>
            <a:pPr lvl="1" indent="-342900">
              <a:buClr>
                <a:srgbClr val="A2AD00"/>
              </a:buClr>
              <a:buFont typeface="Arial" pitchFamily="34" charset="0"/>
              <a:buChar char="•"/>
            </a:pPr>
            <a:r>
              <a:rPr lang="en-US" sz="2200" dirty="0" smtClean="0">
                <a:solidFill>
                  <a:schemeClr val="tx1"/>
                </a:solidFill>
              </a:rPr>
              <a:t>% of students who pay off credit card debt each month</a:t>
            </a:r>
          </a:p>
          <a:p>
            <a:pPr marL="1200150" lvl="3" indent="-342900">
              <a:buFont typeface="Calibri" pitchFamily="34" charset="0"/>
              <a:buChar char="–"/>
            </a:pPr>
            <a:r>
              <a:rPr lang="en-US" dirty="0" smtClean="0">
                <a:solidFill>
                  <a:srgbClr val="A2AD00"/>
                </a:solidFill>
              </a:rPr>
              <a:t>Less than 20% </a:t>
            </a:r>
            <a:r>
              <a:rPr lang="en-US" sz="1400" dirty="0" smtClean="0">
                <a:solidFill>
                  <a:srgbClr val="A2AD00"/>
                </a:solidFill>
              </a:rPr>
              <a:t>(</a:t>
            </a:r>
            <a:r>
              <a:rPr lang="en-US" sz="1400" i="1" dirty="0" smtClean="0">
                <a:solidFill>
                  <a:srgbClr val="A2AD00"/>
                </a:solidFill>
              </a:rPr>
              <a:t>Sallie Mae 2009)</a:t>
            </a:r>
            <a:endParaRPr lang="en-US" sz="1400" dirty="0" smtClean="0">
              <a:solidFill>
                <a:srgbClr val="A2AD00"/>
              </a:solidFill>
            </a:endParaRPr>
          </a:p>
          <a:p>
            <a:pPr lvl="1" indent="-342900">
              <a:buClr>
                <a:srgbClr val="A2AD00"/>
              </a:buClr>
              <a:buFont typeface="Arial" pitchFamily="34" charset="0"/>
              <a:buChar char="•"/>
            </a:pPr>
            <a:r>
              <a:rPr lang="en-US" sz="2200" dirty="0" smtClean="0">
                <a:solidFill>
                  <a:schemeClr val="tx1"/>
                </a:solidFill>
              </a:rPr>
              <a:t>Average unpaid balance upon </a:t>
            </a:r>
            <a:br>
              <a:rPr lang="en-US" sz="2200" dirty="0" smtClean="0">
                <a:solidFill>
                  <a:schemeClr val="tx1"/>
                </a:solidFill>
              </a:rPr>
            </a:br>
            <a:r>
              <a:rPr lang="en-US" sz="2200" dirty="0" smtClean="0">
                <a:solidFill>
                  <a:schemeClr val="tx1"/>
                </a:solidFill>
              </a:rPr>
              <a:t>graduation</a:t>
            </a:r>
          </a:p>
          <a:p>
            <a:pPr marL="1200150" lvl="3" indent="-342900">
              <a:buFont typeface="Calibri" pitchFamily="34" charset="0"/>
              <a:buChar char="–"/>
            </a:pPr>
            <a:r>
              <a:rPr lang="en-US" dirty="0" smtClean="0">
                <a:solidFill>
                  <a:srgbClr val="A2AD00"/>
                </a:solidFill>
              </a:rPr>
              <a:t>$4,100 </a:t>
            </a:r>
            <a:r>
              <a:rPr lang="en-US" sz="1400" i="1" dirty="0" smtClean="0">
                <a:solidFill>
                  <a:srgbClr val="A2AD00"/>
                </a:solidFill>
              </a:rPr>
              <a:t>(Sallie Mae 2009)</a:t>
            </a:r>
          </a:p>
          <a:p>
            <a:pPr lvl="1" indent="-342900">
              <a:buClr>
                <a:srgbClr val="A2AD00"/>
              </a:buClr>
              <a:buFont typeface="Arial" pitchFamily="34" charset="0"/>
              <a:buChar char="•"/>
            </a:pPr>
            <a:r>
              <a:rPr lang="en-US" sz="2200" dirty="0" smtClean="0">
                <a:solidFill>
                  <a:schemeClr val="tx1"/>
                </a:solidFill>
              </a:rPr>
              <a:t>Average student loan debt upon graduation</a:t>
            </a:r>
          </a:p>
          <a:p>
            <a:pPr marL="1200150" lvl="3" indent="-342900">
              <a:buFont typeface="Calibri" pitchFamily="34" charset="0"/>
              <a:buChar char="–"/>
            </a:pPr>
            <a:r>
              <a:rPr lang="en-US" dirty="0" smtClean="0">
                <a:solidFill>
                  <a:srgbClr val="A2AD00"/>
                </a:solidFill>
              </a:rPr>
              <a:t>$24,000 </a:t>
            </a:r>
            <a:r>
              <a:rPr lang="en-US" sz="1400" i="1" dirty="0" smtClean="0">
                <a:solidFill>
                  <a:srgbClr val="A2AD00"/>
                </a:solidFill>
              </a:rPr>
              <a:t>(The Project on Student Debt 2010)</a:t>
            </a:r>
          </a:p>
          <a:p>
            <a:pPr lvl="1" indent="-342900">
              <a:buClr>
                <a:srgbClr val="A2AD00"/>
              </a:buClr>
              <a:buFont typeface="Arial" pitchFamily="34" charset="0"/>
              <a:buChar char="•"/>
            </a:pPr>
            <a:r>
              <a:rPr lang="en-US" sz="2200" dirty="0" smtClean="0">
                <a:solidFill>
                  <a:schemeClr val="tx1"/>
                </a:solidFill>
              </a:rPr>
              <a:t>College graduate bankruptcy rate</a:t>
            </a:r>
          </a:p>
          <a:p>
            <a:pPr lvl="2" indent="-342900">
              <a:buFont typeface="Calibri" pitchFamily="34" charset="0"/>
              <a:buChar char="–"/>
            </a:pPr>
            <a:r>
              <a:rPr lang="en-US" sz="2100" dirty="0" smtClean="0">
                <a:solidFill>
                  <a:srgbClr val="A2AD00"/>
                </a:solidFill>
              </a:rPr>
              <a:t>Up 20% over last 5 years </a:t>
            </a:r>
            <a:r>
              <a:rPr lang="en-US" sz="1400" i="1" dirty="0" smtClean="0">
                <a:solidFill>
                  <a:srgbClr val="A2AD00"/>
                </a:solidFill>
              </a:rPr>
              <a:t>(Institute for Financial Literacy 2011)</a:t>
            </a:r>
            <a:endParaRPr lang="en-US" sz="2100" dirty="0" smtClean="0">
              <a:solidFill>
                <a:srgbClr val="A2AD00"/>
              </a:solidFill>
            </a:endParaRPr>
          </a:p>
          <a:p>
            <a:pPr lvl="1" indent="-342900">
              <a:buClr>
                <a:srgbClr val="A2AD00"/>
              </a:buClr>
              <a:buFont typeface="Arial" pitchFamily="34" charset="0"/>
              <a:buChar char="•"/>
            </a:pPr>
            <a:r>
              <a:rPr lang="en-US" sz="2200" dirty="0" smtClean="0">
                <a:solidFill>
                  <a:schemeClr val="tx1"/>
                </a:solidFill>
              </a:rPr>
              <a:t>Percent of students late on credit card payments</a:t>
            </a:r>
          </a:p>
          <a:p>
            <a:pPr marL="1200150" lvl="3" indent="-342900">
              <a:buFont typeface="Calibri" pitchFamily="34" charset="0"/>
              <a:buChar char="–"/>
            </a:pPr>
            <a:r>
              <a:rPr lang="en-US" dirty="0" smtClean="0">
                <a:solidFill>
                  <a:srgbClr val="A2AD00"/>
                </a:solidFill>
              </a:rPr>
              <a:t>42% </a:t>
            </a:r>
            <a:r>
              <a:rPr lang="en-US" sz="1400" i="1" dirty="0" smtClean="0">
                <a:solidFill>
                  <a:srgbClr val="A2AD00"/>
                </a:solidFill>
              </a:rPr>
              <a:t>(Higher One Financial Literacy Survey 2011)</a:t>
            </a:r>
          </a:p>
          <a:p>
            <a:endParaRPr lang="en-US" dirty="0" smtClean="0"/>
          </a:p>
        </p:txBody>
      </p:sp>
      <p:pic>
        <p:nvPicPr>
          <p:cNvPr id="12292" name="Picture 4" descr="percent.png"/>
          <p:cNvPicPr>
            <a:picLocks noChangeAspect="1"/>
          </p:cNvPicPr>
          <p:nvPr/>
        </p:nvPicPr>
        <p:blipFill>
          <a:blip r:embed="rId3" cstate="print"/>
          <a:srcRect/>
          <a:stretch>
            <a:fillRect/>
          </a:stretch>
        </p:blipFill>
        <p:spPr bwMode="auto">
          <a:xfrm>
            <a:off x="6400800" y="2209801"/>
            <a:ext cx="2286000" cy="165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14339">
                                            <p:txEl>
                                              <p:pRg st="9" end="9"/>
                                            </p:txEl>
                                          </p:spTgt>
                                        </p:tgtEl>
                                        <p:attrNameLst>
                                          <p:attrName>style.visibility</p:attrName>
                                        </p:attrNameLst>
                                      </p:cBhvr>
                                      <p:to>
                                        <p:strVal val="visible"/>
                                      </p:to>
                                    </p:set>
                                    <p:anim calcmode="lin" valueType="num">
                                      <p:cBhvr additive="base">
                                        <p:cTn id="61" dur="500" fill="hold"/>
                                        <p:tgtEl>
                                          <p:spTgt spid="1433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4339">
                                            <p:txEl>
                                              <p:pRg st="9" end="9"/>
                                            </p:txEl>
                                          </p:spTgt>
                                        </p:tgtEl>
                                        <p:attrNameLst>
                                          <p:attrName>ppt_y</p:attrName>
                                        </p:attrNameLst>
                                      </p:cBhvr>
                                      <p:tavLst>
                                        <p:tav tm="0">
                                          <p:val>
                                            <p:strVal val="1+#ppt_h/2"/>
                                          </p:val>
                                        </p:tav>
                                        <p:tav tm="100000">
                                          <p:val>
                                            <p:strVal val="#ppt_y"/>
                                          </p:val>
                                        </p:tav>
                                      </p:tavLst>
                                    </p:anim>
                                  </p:childTnLst>
                                </p:cTn>
                              </p:par>
                              <p:par>
                                <p:cTn id="63" presetID="6" presetClass="emph" presetSubtype="0" fill="hold" nodeType="withEffect">
                                  <p:stCondLst>
                                    <p:cond delay="0"/>
                                  </p:stCondLst>
                                  <p:childTnLst>
                                    <p:animScale>
                                      <p:cBhvr>
                                        <p:cTn id="64" dur="2000" fill="hold"/>
                                        <p:tgtEl>
                                          <p:spTgt spid="1229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530350"/>
          </a:xfrm>
        </p:spPr>
        <p:txBody>
          <a:bodyPr/>
          <a:lstStyle/>
          <a:p>
            <a:pPr algn="ctr"/>
            <a:r>
              <a:rPr lang="en-US" b="1" dirty="0" smtClean="0"/>
              <a:t>…And They Are Not Alone</a:t>
            </a:r>
          </a:p>
        </p:txBody>
      </p:sp>
      <p:sp>
        <p:nvSpPr>
          <p:cNvPr id="13315" name="Content Placeholder 2"/>
          <p:cNvSpPr>
            <a:spLocks noGrp="1"/>
          </p:cNvSpPr>
          <p:nvPr>
            <p:ph idx="1"/>
          </p:nvPr>
        </p:nvSpPr>
        <p:spPr>
          <a:xfrm>
            <a:off x="533400" y="1676400"/>
            <a:ext cx="6172200" cy="4438650"/>
          </a:xfrm>
        </p:spPr>
        <p:txBody>
          <a:bodyPr>
            <a:normAutofit lnSpcReduction="10000"/>
          </a:bodyPr>
          <a:lstStyle/>
          <a:p>
            <a:pPr>
              <a:lnSpc>
                <a:spcPct val="120000"/>
              </a:lnSpc>
              <a:spcBef>
                <a:spcPct val="0"/>
              </a:spcBef>
              <a:buFontTx/>
              <a:buChar char="•"/>
            </a:pPr>
            <a:r>
              <a:rPr lang="en-US" sz="2600" dirty="0" smtClean="0"/>
              <a:t>Persistently high unemployment</a:t>
            </a:r>
          </a:p>
          <a:p>
            <a:pPr>
              <a:lnSpc>
                <a:spcPct val="120000"/>
              </a:lnSpc>
              <a:spcBef>
                <a:spcPct val="0"/>
              </a:spcBef>
              <a:buFontTx/>
              <a:buChar char="•"/>
            </a:pPr>
            <a:r>
              <a:rPr lang="en-US" sz="2600" dirty="0" smtClean="0"/>
              <a:t>Average household credit card debit - $15,788 </a:t>
            </a:r>
            <a:r>
              <a:rPr lang="en-US" sz="1800" dirty="0" smtClean="0"/>
              <a:t>(Federal Reserve)</a:t>
            </a:r>
          </a:p>
          <a:p>
            <a:pPr>
              <a:lnSpc>
                <a:spcPct val="120000"/>
              </a:lnSpc>
              <a:spcBef>
                <a:spcPct val="0"/>
              </a:spcBef>
              <a:buFontTx/>
              <a:buChar char="•"/>
            </a:pPr>
            <a:r>
              <a:rPr lang="en-US" sz="2600" dirty="0" smtClean="0"/>
              <a:t>30% live paycheck to paycheck </a:t>
            </a:r>
            <a:r>
              <a:rPr lang="en-US" sz="1800" dirty="0" smtClean="0"/>
              <a:t>(Harris Poll)</a:t>
            </a:r>
          </a:p>
          <a:p>
            <a:pPr>
              <a:lnSpc>
                <a:spcPct val="120000"/>
              </a:lnSpc>
              <a:spcBef>
                <a:spcPct val="0"/>
              </a:spcBef>
              <a:buFontTx/>
              <a:buChar char="•"/>
            </a:pPr>
            <a:r>
              <a:rPr lang="en-US" sz="2600" dirty="0" smtClean="0"/>
              <a:t>4 in 5 Americans will fall short of meeting their retirement needs </a:t>
            </a:r>
            <a:r>
              <a:rPr lang="en-US" sz="1800" dirty="0" smtClean="0"/>
              <a:t>(Hewitt Associates 2008)</a:t>
            </a:r>
          </a:p>
          <a:p>
            <a:pPr>
              <a:lnSpc>
                <a:spcPct val="120000"/>
              </a:lnSpc>
              <a:spcBef>
                <a:spcPct val="0"/>
              </a:spcBef>
              <a:buFontTx/>
              <a:buChar char="•"/>
            </a:pPr>
            <a:r>
              <a:rPr lang="en-US" sz="2600" dirty="0" smtClean="0"/>
              <a:t>40% grade their personal finance knowledge at “C” or below</a:t>
            </a:r>
          </a:p>
          <a:p>
            <a:pPr>
              <a:lnSpc>
                <a:spcPct val="120000"/>
              </a:lnSpc>
              <a:spcBef>
                <a:spcPct val="0"/>
              </a:spcBef>
              <a:buNone/>
            </a:pPr>
            <a:r>
              <a:rPr lang="en-US" sz="2600" dirty="0" smtClean="0">
                <a:latin typeface="Calibri" pitchFamily="34" charset="0"/>
              </a:rPr>
              <a:t>	</a:t>
            </a:r>
            <a:endParaRPr lang="en-US" sz="1800" dirty="0" smtClean="0">
              <a:latin typeface="Calibri" pitchFamily="34" charset="0"/>
            </a:endParaRPr>
          </a:p>
          <a:p>
            <a:pPr>
              <a:lnSpc>
                <a:spcPct val="120000"/>
              </a:lnSpc>
              <a:spcBef>
                <a:spcPct val="0"/>
              </a:spcBef>
              <a:buNone/>
            </a:pPr>
            <a:endParaRPr lang="en-US" sz="1800" dirty="0" smtClean="0">
              <a:latin typeface="Calibri" pitchFamily="34" charset="0"/>
            </a:endParaRPr>
          </a:p>
          <a:p>
            <a:pPr>
              <a:lnSpc>
                <a:spcPct val="120000"/>
              </a:lnSpc>
              <a:spcBef>
                <a:spcPct val="0"/>
              </a:spcBef>
              <a:buNone/>
            </a:pPr>
            <a:endParaRPr lang="en-US" sz="1800" dirty="0" smtClean="0">
              <a:latin typeface="Calibri" pitchFamily="34" charset="0"/>
            </a:endParaRPr>
          </a:p>
          <a:p>
            <a:pPr>
              <a:lnSpc>
                <a:spcPct val="120000"/>
              </a:lnSpc>
              <a:spcBef>
                <a:spcPct val="0"/>
              </a:spcBef>
              <a:buNone/>
            </a:pPr>
            <a:endParaRPr lang="en-US" sz="2400" dirty="0" smtClean="0">
              <a:latin typeface="Calibri" pitchFamily="34" charset="0"/>
            </a:endParaRPr>
          </a:p>
          <a:p>
            <a:endParaRPr lang="en-US" dirty="0" smtClean="0"/>
          </a:p>
        </p:txBody>
      </p:sp>
      <p:pic>
        <p:nvPicPr>
          <p:cNvPr id="13316" name="Picture 5" descr="debit.png"/>
          <p:cNvPicPr>
            <a:picLocks noChangeAspect="1"/>
          </p:cNvPicPr>
          <p:nvPr/>
        </p:nvPicPr>
        <p:blipFill>
          <a:blip r:embed="rId3" cstate="print"/>
          <a:srcRect/>
          <a:stretch>
            <a:fillRect/>
          </a:stretch>
        </p:blipFill>
        <p:spPr bwMode="auto">
          <a:xfrm>
            <a:off x="6332538" y="2743200"/>
            <a:ext cx="2619375"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33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530350"/>
          </a:xfrm>
        </p:spPr>
        <p:txBody>
          <a:bodyPr/>
          <a:lstStyle/>
          <a:p>
            <a:pPr algn="ctr"/>
            <a:r>
              <a:rPr lang="en-US" b="1" dirty="0" smtClean="0"/>
              <a:t>Financial Incentives</a:t>
            </a:r>
          </a:p>
        </p:txBody>
      </p:sp>
      <p:sp>
        <p:nvSpPr>
          <p:cNvPr id="14339" name="Content Placeholder 2"/>
          <p:cNvSpPr>
            <a:spLocks noGrp="1"/>
          </p:cNvSpPr>
          <p:nvPr>
            <p:ph idx="1"/>
          </p:nvPr>
        </p:nvSpPr>
        <p:spPr>
          <a:xfrm>
            <a:off x="533400" y="1600200"/>
            <a:ext cx="6172200" cy="4438650"/>
          </a:xfrm>
        </p:spPr>
        <p:txBody>
          <a:bodyPr>
            <a:normAutofit fontScale="92500" lnSpcReduction="20000"/>
          </a:bodyPr>
          <a:lstStyle/>
          <a:p>
            <a:pPr>
              <a:lnSpc>
                <a:spcPct val="120000"/>
              </a:lnSpc>
              <a:spcBef>
                <a:spcPct val="0"/>
              </a:spcBef>
              <a:buFontTx/>
              <a:buChar char="•"/>
            </a:pPr>
            <a:r>
              <a:rPr lang="en-US" dirty="0" smtClean="0"/>
              <a:t>Cost Efficiency</a:t>
            </a:r>
          </a:p>
          <a:p>
            <a:pPr lvl="2">
              <a:lnSpc>
                <a:spcPct val="120000"/>
              </a:lnSpc>
              <a:spcBef>
                <a:spcPct val="0"/>
              </a:spcBef>
            </a:pPr>
            <a:r>
              <a:rPr lang="en-US" dirty="0" smtClean="0"/>
              <a:t>Cheaper to keep students than recruit new ones</a:t>
            </a:r>
          </a:p>
          <a:p>
            <a:pPr>
              <a:lnSpc>
                <a:spcPct val="120000"/>
              </a:lnSpc>
              <a:spcBef>
                <a:spcPct val="0"/>
              </a:spcBef>
              <a:buFontTx/>
              <a:buChar char="•"/>
            </a:pPr>
            <a:r>
              <a:rPr lang="en-US" dirty="0" smtClean="0"/>
              <a:t>Short-Term Revenue Losses</a:t>
            </a:r>
          </a:p>
          <a:p>
            <a:pPr lvl="2">
              <a:lnSpc>
                <a:spcPct val="120000"/>
              </a:lnSpc>
              <a:spcBef>
                <a:spcPct val="0"/>
              </a:spcBef>
            </a:pPr>
            <a:r>
              <a:rPr lang="en-US" dirty="0" smtClean="0"/>
              <a:t>Delay in enrollment, attend 2-year institutions, drop out or reduce course load</a:t>
            </a:r>
          </a:p>
          <a:p>
            <a:pPr lvl="2">
              <a:lnSpc>
                <a:spcPct val="120000"/>
              </a:lnSpc>
              <a:spcBef>
                <a:spcPct val="0"/>
              </a:spcBef>
            </a:pPr>
            <a:r>
              <a:rPr lang="en-US" dirty="0" smtClean="0"/>
              <a:t>37% drop out because of finances</a:t>
            </a:r>
          </a:p>
          <a:p>
            <a:pPr>
              <a:lnSpc>
                <a:spcPct val="120000"/>
              </a:lnSpc>
              <a:spcBef>
                <a:spcPct val="0"/>
              </a:spcBef>
              <a:buFontTx/>
              <a:buChar char="•"/>
            </a:pPr>
            <a:r>
              <a:rPr lang="en-US" dirty="0" smtClean="0"/>
              <a:t>Long-Term Revenue Implications</a:t>
            </a:r>
          </a:p>
          <a:p>
            <a:pPr lvl="2">
              <a:lnSpc>
                <a:spcPct val="120000"/>
              </a:lnSpc>
              <a:spcBef>
                <a:spcPct val="0"/>
              </a:spcBef>
            </a:pPr>
            <a:r>
              <a:rPr lang="en-US" dirty="0" smtClean="0"/>
              <a:t>Default prevention – Florida 10.5%</a:t>
            </a:r>
          </a:p>
          <a:p>
            <a:pPr lvl="2">
              <a:lnSpc>
                <a:spcPct val="120000"/>
              </a:lnSpc>
              <a:spcBef>
                <a:spcPct val="0"/>
              </a:spcBef>
            </a:pPr>
            <a:r>
              <a:rPr lang="en-US" dirty="0" smtClean="0"/>
              <a:t>Tomorrow’s alumni and future parents</a:t>
            </a:r>
          </a:p>
          <a:p>
            <a:endParaRPr lang="en-US" dirty="0" smtClean="0"/>
          </a:p>
        </p:txBody>
      </p:sp>
      <p:pic>
        <p:nvPicPr>
          <p:cNvPr id="14340" name="Picture 6" descr="moneybag.png"/>
          <p:cNvPicPr>
            <a:picLocks noChangeAspect="1"/>
          </p:cNvPicPr>
          <p:nvPr/>
        </p:nvPicPr>
        <p:blipFill>
          <a:blip r:embed="rId3" cstate="print"/>
          <a:srcRect/>
          <a:stretch>
            <a:fillRect/>
          </a:stretch>
        </p:blipFill>
        <p:spPr bwMode="auto">
          <a:xfrm>
            <a:off x="6019800" y="1981200"/>
            <a:ext cx="36734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igherone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higherone2010</Template>
  <TotalTime>899</TotalTime>
  <Words>1051</Words>
  <Application>Microsoft Office PowerPoint</Application>
  <PresentationFormat>On-screen Show (4:3)</PresentationFormat>
  <Paragraphs>201</Paragraphs>
  <Slides>34</Slides>
  <Notes>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higherone2010</vt:lpstr>
      <vt:lpstr>Custom Design</vt:lpstr>
      <vt:lpstr>Ebbing the Abyss:  Higher Education’s Role in Promoting Financial Literacy</vt:lpstr>
      <vt:lpstr>Discussion Outline</vt:lpstr>
      <vt:lpstr>Perspective</vt:lpstr>
      <vt:lpstr>Reality for Students</vt:lpstr>
      <vt:lpstr>College and Universities</vt:lpstr>
      <vt:lpstr>Public Purpose</vt:lpstr>
      <vt:lpstr>Sobering Statistics</vt:lpstr>
      <vt:lpstr>…And They Are Not Alone</vt:lpstr>
      <vt:lpstr>Financial Incentives</vt:lpstr>
      <vt:lpstr>Accountability and Reputation</vt:lpstr>
      <vt:lpstr>FL Now a Work Requirement</vt:lpstr>
      <vt:lpstr>What is Financial Literacy?</vt:lpstr>
      <vt:lpstr>Key Financial Literacy Elements</vt:lpstr>
      <vt:lpstr>Taking Action</vt:lpstr>
      <vt:lpstr>Florida’s Efforts</vt:lpstr>
      <vt:lpstr>Slide 16</vt:lpstr>
      <vt:lpstr>Slide 17</vt:lpstr>
      <vt:lpstr>Slide 18</vt:lpstr>
      <vt:lpstr>Slide 19</vt:lpstr>
      <vt:lpstr>Workshops and Seminars</vt:lpstr>
      <vt:lpstr>Peer to Peer Counseling</vt:lpstr>
      <vt:lpstr>Make it Fun!</vt:lpstr>
      <vt:lpstr>Social Media</vt:lpstr>
      <vt:lpstr>Money Management Centers</vt:lpstr>
      <vt:lpstr>Money Management Centers</vt:lpstr>
      <vt:lpstr>Online Programs</vt:lpstr>
      <vt:lpstr>What to Look For</vt:lpstr>
      <vt:lpstr>Tips for Getting Started</vt:lpstr>
      <vt:lpstr>Add to the Knowledge Base</vt:lpstr>
      <vt:lpstr>    </vt:lpstr>
      <vt:lpstr>Financial Literacy Counts Grant</vt:lpstr>
      <vt:lpstr>Financial  Literacy Quiz</vt:lpstr>
      <vt:lpstr>Recap</vt:lpstr>
      <vt:lpstr>Questions?</vt:lpstr>
    </vt:vector>
  </TitlesOfParts>
  <Company>Higher 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ldudley</dc:creator>
  <cp:lastModifiedBy>mary.johnson</cp:lastModifiedBy>
  <cp:revision>32</cp:revision>
  <dcterms:created xsi:type="dcterms:W3CDTF">2010-11-02T13:48:48Z</dcterms:created>
  <dcterms:modified xsi:type="dcterms:W3CDTF">2011-10-14T11:52:59Z</dcterms:modified>
</cp:coreProperties>
</file>