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Bold" pitchFamily="2" charset="77"/>
      <p:regular r:id="rId24"/>
      <p:bold r:id="rId25"/>
    </p:embeddedFont>
    <p:embeddedFont>
      <p:font typeface="Montserrat Classic" pitchFamily="2" charset="77"/>
      <p:regular r:id="rId26"/>
    </p:embeddedFont>
    <p:embeddedFont>
      <p:font typeface="Montserrat Classic Bold" pitchFamily="2" charset="77"/>
      <p:regular r:id="rId27"/>
      <p:bold r:id="rId28"/>
    </p:embeddedFont>
    <p:embeddedFont>
      <p:font typeface="Montserrat Semi-Bold" pitchFamily="2" charset="77"/>
      <p:regular r:id="rId29"/>
      <p:bold r:id="rId30"/>
    </p:embeddedFont>
    <p:embeddedFont>
      <p:font typeface="Montserrat Semi-Bold Bold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9" autoAdjust="0"/>
  </p:normalViewPr>
  <p:slideViewPr>
    <p:cSldViewPr>
      <p:cViewPr varScale="1">
        <p:scale>
          <a:sx n="69" d="100"/>
          <a:sy n="69" d="100"/>
        </p:scale>
        <p:origin x="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5335186" y="0"/>
            <a:ext cx="2952814" cy="10287000"/>
          </a:xfrm>
          <a:prstGeom prst="rect">
            <a:avLst/>
          </a:prstGeom>
          <a:solidFill>
            <a:srgbClr val="222A35"/>
          </a:solidFill>
        </p:spPr>
      </p:sp>
      <p:sp>
        <p:nvSpPr>
          <p:cNvPr id="4" name="AutoShape 4"/>
          <p:cNvSpPr/>
          <p:nvPr/>
        </p:nvSpPr>
        <p:spPr>
          <a:xfrm rot="-5400000">
            <a:off x="3006881" y="5876271"/>
            <a:ext cx="458597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4796086" y="8222324"/>
            <a:ext cx="990639" cy="99063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97875" y="8419781"/>
            <a:ext cx="587059" cy="595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3082523"/>
            <a:ext cx="1028700" cy="119869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-448217" y="1701801"/>
            <a:ext cx="14140642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038809" y="5171395"/>
            <a:ext cx="8115300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>
                <a:solidFill>
                  <a:srgbClr val="FFFFFF"/>
                </a:solidFill>
                <a:latin typeface="Montserrat Classic Bold"/>
              </a:rPr>
              <a:t>LEGISLATIVE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38809" y="6262960"/>
            <a:ext cx="8115300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>
                <a:solidFill>
                  <a:srgbClr val="EDB425"/>
                </a:solidFill>
                <a:latin typeface="Montserrat Classic"/>
              </a:rPr>
              <a:t>UPDATE</a:t>
            </a:r>
          </a:p>
        </p:txBody>
      </p:sp>
      <p:sp>
        <p:nvSpPr>
          <p:cNvPr id="15" name="TextBox 15"/>
          <p:cNvSpPr txBox="1"/>
          <p:nvPr/>
        </p:nvSpPr>
        <p:spPr>
          <a:xfrm rot="-5400000">
            <a:off x="1968645" y="5205371"/>
            <a:ext cx="4615227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>
                <a:solidFill>
                  <a:srgbClr val="EDB425"/>
                </a:solidFill>
                <a:latin typeface="Montserrat Semi-Bold"/>
              </a:rPr>
              <a:t>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36894" y="0"/>
            <a:ext cx="3651106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0"/>
            <a:ext cx="8488508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6" name="Group 6"/>
          <p:cNvGrpSpPr/>
          <p:nvPr/>
        </p:nvGrpSpPr>
        <p:grpSpPr>
          <a:xfrm>
            <a:off x="7489622" y="3076533"/>
            <a:ext cx="9769678" cy="6181767"/>
            <a:chOff x="0" y="0"/>
            <a:chExt cx="13026237" cy="82423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7816" b="7816"/>
            <a:stretch>
              <a:fillRect/>
            </a:stretch>
          </p:blipFill>
          <p:spPr>
            <a:xfrm>
              <a:off x="0" y="0"/>
              <a:ext cx="13026237" cy="8242356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0428">
            <a:off x="1464891" y="3254537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994303" y="5058715"/>
            <a:ext cx="990639" cy="9906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96093" y="5256172"/>
            <a:ext cx="587059" cy="59572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488508" y="8657357"/>
            <a:ext cx="6148386" cy="1629643"/>
            <a:chOff x="0" y="0"/>
            <a:chExt cx="2408951" cy="6384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950" cy="638497"/>
            </a:xfrm>
            <a:custGeom>
              <a:avLst/>
              <a:gdLst/>
              <a:ahLst/>
              <a:cxnLst/>
              <a:rect l="l" t="t" r="r" b="b"/>
              <a:pathLst>
                <a:path w="2408950" h="638497">
                  <a:moveTo>
                    <a:pt x="0" y="0"/>
                  </a:moveTo>
                  <a:lnTo>
                    <a:pt x="2408950" y="0"/>
                  </a:lnTo>
                  <a:lnTo>
                    <a:pt x="2408950" y="638497"/>
                  </a:lnTo>
                  <a:lnTo>
                    <a:pt x="0" y="638497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050652"/>
            <a:ext cx="1028700" cy="11986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3686551"/>
            <a:ext cx="5817530" cy="613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Banning mask and vaccine mandates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Sales tax cuts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Banning China from buying farmland and residences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Cracking down on teachers' unions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Prescription drug price transparency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FDOT infrastructure support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Higher Ed reform</a:t>
            </a:r>
          </a:p>
          <a:p>
            <a:pPr marL="567001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Finalizing changes to Disney special tax district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4759" y="2196678"/>
            <a:ext cx="5381471" cy="5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FREEDOM BLUEPRINT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36894" y="0"/>
            <a:ext cx="3651106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0"/>
            <a:ext cx="8488508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6" name="Group 6"/>
          <p:cNvGrpSpPr/>
          <p:nvPr/>
        </p:nvGrpSpPr>
        <p:grpSpPr>
          <a:xfrm>
            <a:off x="7489622" y="3076533"/>
            <a:ext cx="9769678" cy="6181767"/>
            <a:chOff x="0" y="0"/>
            <a:chExt cx="13026237" cy="82423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43" b="2543"/>
            <a:stretch>
              <a:fillRect/>
            </a:stretch>
          </p:blipFill>
          <p:spPr>
            <a:xfrm>
              <a:off x="0" y="0"/>
              <a:ext cx="13026237" cy="8242356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0428">
            <a:off x="1464891" y="4803290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994303" y="5058715"/>
            <a:ext cx="990639" cy="9906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96093" y="5256172"/>
            <a:ext cx="587059" cy="59572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488508" y="8657357"/>
            <a:ext cx="6148386" cy="1629643"/>
            <a:chOff x="0" y="0"/>
            <a:chExt cx="2408951" cy="6384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950" cy="638497"/>
            </a:xfrm>
            <a:custGeom>
              <a:avLst/>
              <a:gdLst/>
              <a:ahLst/>
              <a:cxnLst/>
              <a:rect l="l" t="t" r="r" b="b"/>
              <a:pathLst>
                <a:path w="2408950" h="638497">
                  <a:moveTo>
                    <a:pt x="0" y="0"/>
                  </a:moveTo>
                  <a:lnTo>
                    <a:pt x="2408950" y="0"/>
                  </a:lnTo>
                  <a:lnTo>
                    <a:pt x="2408950" y="638497"/>
                  </a:lnTo>
                  <a:lnTo>
                    <a:pt x="0" y="638497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050652"/>
            <a:ext cx="1028700" cy="11986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5208547"/>
            <a:ext cx="5817530" cy="328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7002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Addressing inflation through tax reductions</a:t>
            </a:r>
          </a:p>
          <a:p>
            <a:pPr marL="567002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Affordable housing</a:t>
            </a:r>
          </a:p>
          <a:p>
            <a:pPr marL="567002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Constitutional carry</a:t>
            </a:r>
          </a:p>
          <a:p>
            <a:pPr marL="567002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Fuel and utility bill relief</a:t>
            </a:r>
          </a:p>
          <a:p>
            <a:pPr marL="567002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Parental rights in education</a:t>
            </a:r>
          </a:p>
          <a:p>
            <a:pPr marL="567002" lvl="1" indent="-283501">
              <a:lnSpc>
                <a:spcPts val="3676"/>
              </a:lnSpc>
              <a:buFont typeface="Arial"/>
              <a:buChar char="•"/>
            </a:pPr>
            <a:r>
              <a:rPr lang="en-US" sz="2626" dirty="0">
                <a:solidFill>
                  <a:srgbClr val="FFFFFF"/>
                </a:solidFill>
                <a:latin typeface="Montserrat"/>
              </a:rPr>
              <a:t>School choice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8736" y="3249349"/>
            <a:ext cx="507745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Montserrat Semi-Bold Bold"/>
              </a:rPr>
              <a:t>HOUSE AND SENATE POLICY INTERESTS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82559"/>
            <a:ext cx="5239442" cy="553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3600">
                <a:solidFill>
                  <a:srgbClr val="EDB425"/>
                </a:solidFill>
                <a:latin typeface="Montserrat Semi-Bold Bold"/>
              </a:rPr>
              <a:t>POLICY ISSUES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5" name="AutoShape 5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50121"/>
            <a:ext cx="14306486" cy="494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3968"/>
              </a:lnSpc>
              <a:buFont typeface="Arial"/>
              <a:buChar char="•"/>
            </a:pPr>
            <a:r>
              <a:rPr lang="en-US" sz="3200" dirty="0">
                <a:solidFill>
                  <a:srgbClr val="F6F6F6"/>
                </a:solidFill>
                <a:latin typeface="Montserrat Semi-Bold"/>
              </a:rPr>
              <a:t>Special Session 2022A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"/>
              </a:rPr>
              <a:t>Insurance Market Reforms 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 Bold"/>
              </a:rPr>
              <a:t>Disaster Relief 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 Bold"/>
              </a:rPr>
              <a:t>Toll Relief </a:t>
            </a:r>
          </a:p>
          <a:p>
            <a:pPr>
              <a:lnSpc>
                <a:spcPts val="3968"/>
              </a:lnSpc>
            </a:pPr>
            <a:endParaRPr lang="en-US" sz="3200" dirty="0">
              <a:solidFill>
                <a:srgbClr val="EDB425"/>
              </a:solidFill>
              <a:latin typeface="Montserrat Semi-Bold Bold"/>
            </a:endParaRPr>
          </a:p>
          <a:p>
            <a:pPr marL="690881" lvl="1" indent="-345440">
              <a:lnSpc>
                <a:spcPts val="3968"/>
              </a:lnSpc>
              <a:buFont typeface="Arial"/>
              <a:buChar char="•"/>
            </a:pPr>
            <a:r>
              <a:rPr lang="en-US" sz="3200" dirty="0">
                <a:solidFill>
                  <a:srgbClr val="F6F6F6"/>
                </a:solidFill>
                <a:latin typeface="Montserrat Semi-Bold Bold"/>
              </a:rPr>
              <a:t>Special Session 2023B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 Bold"/>
              </a:rPr>
              <a:t>Election-related crimes 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 Bold"/>
              </a:rPr>
              <a:t>Transportation of Inspected Unauthorized Aliens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 Bold"/>
              </a:rPr>
              <a:t>Intercollegiate Athlete Compensation and Rights</a:t>
            </a:r>
          </a:p>
          <a:p>
            <a:pPr marL="1381761" lvl="2" indent="-460587">
              <a:lnSpc>
                <a:spcPts val="3968"/>
              </a:lnSpc>
              <a:buFont typeface="Arial"/>
              <a:buChar char="⚬"/>
            </a:pPr>
            <a:r>
              <a:rPr lang="en-US" sz="3200" dirty="0">
                <a:solidFill>
                  <a:srgbClr val="EDB425"/>
                </a:solidFill>
                <a:latin typeface="Montserrat Semi-Bold Bold"/>
              </a:rPr>
              <a:t>Reedy Creek Improvement District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82559"/>
            <a:ext cx="5239442" cy="553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3600">
                <a:solidFill>
                  <a:srgbClr val="EDB425"/>
                </a:solidFill>
                <a:latin typeface="Montserrat Semi-Bold Bold"/>
              </a:rPr>
              <a:t>BILLS FILED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5" name="AutoShape 5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245346"/>
            <a:ext cx="14525919" cy="466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HB 7B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Intercollegiate Athlete Compensation and Rights (Passed)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SB 274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Nursing Education Pathway for Military Combat Medics (HB 517)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HB 311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Postsecondary Intellectual Freedom and Viewpoint Diversity (SB 324)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HB 465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Workforce Education (SB 630)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HB 595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Determination of Residential Status for Tuition Purposes (SB 526)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HB 679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State University and State College Agreements with Foreign Countries of Concern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SB 732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Collegiate Purple Star Campuses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SB 744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Emergency Medical Services Training Programs (HB 787)</a:t>
            </a:r>
          </a:p>
          <a:p>
            <a:pPr>
              <a:lnSpc>
                <a:spcPts val="4176"/>
              </a:lnSpc>
            </a:pP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SB 750</a:t>
            </a:r>
            <a:r>
              <a:rPr lang="en-US" sz="2400" dirty="0">
                <a:solidFill>
                  <a:srgbClr val="EDB425"/>
                </a:solidFill>
                <a:latin typeface="Montserrat Semi-Bold"/>
              </a:rPr>
              <a:t> - Articulation Agreements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4" name="AutoShape 4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8690853"/>
            <a:ext cx="6846230" cy="1596147"/>
            <a:chOff x="0" y="0"/>
            <a:chExt cx="2682367" cy="6253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2367" cy="625374"/>
            </a:xfrm>
            <a:custGeom>
              <a:avLst/>
              <a:gdLst/>
              <a:ahLst/>
              <a:cxnLst/>
              <a:rect l="l" t="t" r="r" b="b"/>
              <a:pathLst>
                <a:path w="2682367" h="625374">
                  <a:moveTo>
                    <a:pt x="0" y="0"/>
                  </a:moveTo>
                  <a:lnTo>
                    <a:pt x="2682367" y="0"/>
                  </a:lnTo>
                  <a:lnTo>
                    <a:pt x="2682367" y="625374"/>
                  </a:lnTo>
                  <a:lnTo>
                    <a:pt x="0" y="625374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2763" y="6519103"/>
            <a:ext cx="1242474" cy="2484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47279" y="4500986"/>
            <a:ext cx="8193442" cy="142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9"/>
              </a:lnSpc>
            </a:pPr>
            <a:r>
              <a:rPr lang="en-US" sz="9152">
                <a:solidFill>
                  <a:srgbClr val="EDB425"/>
                </a:solidFill>
                <a:latin typeface="Montserrat Semi-Bold Bold"/>
              </a:rPr>
              <a:t>QUESTIONS?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11003" y="0"/>
            <a:ext cx="3776997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/>
          <p:nvPr/>
        </p:nvGrpSpPr>
        <p:grpSpPr>
          <a:xfrm>
            <a:off x="0" y="6953240"/>
            <a:ext cx="3333760" cy="33337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2A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9416" y="3980785"/>
            <a:ext cx="11528609" cy="4782196"/>
            <a:chOff x="0" y="0"/>
            <a:chExt cx="3798562" cy="1575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98562" cy="1575686"/>
            </a:xfrm>
            <a:custGeom>
              <a:avLst/>
              <a:gdLst/>
              <a:ahLst/>
              <a:cxnLst/>
              <a:rect l="l" t="t" r="r" b="b"/>
              <a:pathLst>
                <a:path w="3798562" h="1575686">
                  <a:moveTo>
                    <a:pt x="3674102" y="1575686"/>
                  </a:moveTo>
                  <a:lnTo>
                    <a:pt x="124460" y="1575686"/>
                  </a:lnTo>
                  <a:cubicBezTo>
                    <a:pt x="55880" y="1575686"/>
                    <a:pt x="0" y="1519806"/>
                    <a:pt x="0" y="14512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74102" y="0"/>
                  </a:lnTo>
                  <a:cubicBezTo>
                    <a:pt x="3742682" y="0"/>
                    <a:pt x="3798562" y="55880"/>
                    <a:pt x="3798562" y="124460"/>
                  </a:cubicBezTo>
                  <a:lnTo>
                    <a:pt x="3798562" y="1451226"/>
                  </a:lnTo>
                  <a:cubicBezTo>
                    <a:pt x="3798562" y="1519806"/>
                    <a:pt x="3742682" y="1575686"/>
                    <a:pt x="3674102" y="157568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762705" y="3021186"/>
            <a:ext cx="5496595" cy="8244892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6129" r="-6612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267386" y="8267661"/>
            <a:ext cx="990639" cy="990639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69176" y="8465118"/>
            <a:ext cx="587059" cy="5957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4950" y="5143500"/>
            <a:ext cx="1028700" cy="11986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1286" y="3513215"/>
            <a:ext cx="1242474" cy="24849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16" name="AutoShape 16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986667" y="2739817"/>
            <a:ext cx="8877808" cy="553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3600">
                <a:solidFill>
                  <a:srgbClr val="222A35"/>
                </a:solidFill>
                <a:latin typeface="Montserrat Semi-Bold Bold"/>
              </a:rPr>
              <a:t>2023 REGULAR SESSION DATES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6667" y="4989842"/>
            <a:ext cx="2699529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January 2 - 6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January 16 - 20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January 23 - 27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86667" y="4384941"/>
            <a:ext cx="5399058" cy="42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1"/>
              </a:lnSpc>
            </a:pPr>
            <a:r>
              <a:rPr lang="en-US" sz="2799">
                <a:solidFill>
                  <a:srgbClr val="EDB425"/>
                </a:solidFill>
                <a:latin typeface="Montserrat Bold"/>
              </a:rPr>
              <a:t>Interim Committee Weeks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82166" y="5002982"/>
            <a:ext cx="3031134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February 6 - 10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February 13 - 17 February 20 - 24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05561" y="6342197"/>
            <a:ext cx="5399058" cy="42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1"/>
              </a:lnSpc>
            </a:pPr>
            <a:r>
              <a:rPr lang="en-US" sz="2799">
                <a:solidFill>
                  <a:srgbClr val="EDB425"/>
                </a:solidFill>
                <a:latin typeface="Montserrat Bold"/>
              </a:rPr>
              <a:t>Session Dates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05561" y="6716085"/>
            <a:ext cx="9463615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January 26 - House Bill Drafting Deadline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January 27 - Senate Bill Drafting Deadline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February 13 - House Appropriations Project Request Deadline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22A35"/>
                </a:solidFill>
                <a:latin typeface="Montserrat"/>
              </a:rPr>
              <a:t>March 7 - Session Convenes; Bill Filing Deadline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222A35"/>
              </a:solidFill>
              <a:latin typeface="Montserrat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-1425443"/>
            <a:ext cx="10287041" cy="10287000"/>
            <a:chOff x="0" y="0"/>
            <a:chExt cx="6350025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4727" r="-2472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7" name="AutoShape 7"/>
          <p:cNvSpPr/>
          <p:nvPr/>
        </p:nvSpPr>
        <p:spPr>
          <a:xfrm rot="5062">
            <a:off x="6917260" y="1696812"/>
            <a:ext cx="6775169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917271" y="8861557"/>
            <a:ext cx="11370729" cy="1425443"/>
            <a:chOff x="0" y="0"/>
            <a:chExt cx="9539733" cy="11959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9733" cy="1195908"/>
            </a:xfrm>
            <a:custGeom>
              <a:avLst/>
              <a:gdLst/>
              <a:ahLst/>
              <a:cxnLst/>
              <a:rect l="l" t="t" r="r" b="b"/>
              <a:pathLst>
                <a:path w="9539733" h="1195908">
                  <a:moveTo>
                    <a:pt x="0" y="0"/>
                  </a:moveTo>
                  <a:lnTo>
                    <a:pt x="9539733" y="0"/>
                  </a:lnTo>
                  <a:lnTo>
                    <a:pt x="9539733" y="1195908"/>
                  </a:lnTo>
                  <a:lnTo>
                    <a:pt x="0" y="1195908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597738" y="2974618"/>
            <a:ext cx="9661562" cy="8195292"/>
            <a:chOff x="0" y="0"/>
            <a:chExt cx="3268232" cy="27722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68232" cy="2772235"/>
            </a:xfrm>
            <a:custGeom>
              <a:avLst/>
              <a:gdLst/>
              <a:ahLst/>
              <a:cxnLst/>
              <a:rect l="l" t="t" r="r" b="b"/>
              <a:pathLst>
                <a:path w="3268232" h="2772235">
                  <a:moveTo>
                    <a:pt x="3143772" y="2772234"/>
                  </a:moveTo>
                  <a:lnTo>
                    <a:pt x="124460" y="2772234"/>
                  </a:lnTo>
                  <a:cubicBezTo>
                    <a:pt x="55880" y="2772234"/>
                    <a:pt x="0" y="2716355"/>
                    <a:pt x="0" y="26477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3772" y="0"/>
                  </a:lnTo>
                  <a:cubicBezTo>
                    <a:pt x="3212352" y="0"/>
                    <a:pt x="3268232" y="55880"/>
                    <a:pt x="3268232" y="124460"/>
                  </a:cubicBezTo>
                  <a:lnTo>
                    <a:pt x="3268232" y="2647775"/>
                  </a:lnTo>
                  <a:cubicBezTo>
                    <a:pt x="3268232" y="2716355"/>
                    <a:pt x="3212352" y="2772235"/>
                    <a:pt x="3143772" y="277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917271" y="3967713"/>
            <a:ext cx="1360935" cy="136093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8262208"/>
            <a:ext cx="1028700" cy="1198697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20428">
            <a:off x="9144131" y="4651570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78083" y="4238445"/>
            <a:ext cx="839310" cy="8194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146084" y="4888501"/>
            <a:ext cx="6189102" cy="389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</a:t>
            </a:r>
            <a:r>
              <a:rPr lang="en-US" sz="2400" dirty="0" err="1">
                <a:solidFill>
                  <a:srgbClr val="EDB425"/>
                </a:solidFill>
                <a:latin typeface="Montserrat Bold"/>
              </a:rPr>
              <a:t>Passidomo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President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Baxley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President Pro-</a:t>
            </a:r>
            <a:r>
              <a:rPr lang="en-US" sz="2400" dirty="0" err="1">
                <a:solidFill>
                  <a:srgbClr val="222A35"/>
                </a:solidFill>
                <a:latin typeface="Montserrat"/>
              </a:rPr>
              <a:t>Tem</a:t>
            </a:r>
            <a:endParaRPr lang="en-US" sz="2400" dirty="0">
              <a:solidFill>
                <a:srgbClr val="222A35"/>
              </a:solidFill>
              <a:latin typeface="Montserrat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Albritton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Majority Leader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Book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Minority Leader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</a:t>
            </a:r>
            <a:r>
              <a:rPr lang="en-US" sz="2400" dirty="0" err="1">
                <a:solidFill>
                  <a:srgbClr val="EDB425"/>
                </a:solidFill>
                <a:latin typeface="Montserrat Bold"/>
              </a:rPr>
              <a:t>Broxson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Appropriations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Perry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Education Appropriations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</a:t>
            </a:r>
            <a:r>
              <a:rPr lang="en-US" sz="2400" dirty="0" err="1">
                <a:solidFill>
                  <a:srgbClr val="EDB425"/>
                </a:solidFill>
                <a:latin typeface="Montserrat Bold"/>
              </a:rPr>
              <a:t>Grall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Postsecondary Education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Sen. Mayfield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Rules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22A35"/>
              </a:solidFill>
              <a:latin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46084" y="3967713"/>
            <a:ext cx="720200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222A35"/>
                </a:solidFill>
                <a:latin typeface="Montserrat Semi-Bold"/>
              </a:rPr>
              <a:t>SENATE LEADERSHIP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-1425443"/>
            <a:ext cx="10287041" cy="10287000"/>
            <a:chOff x="0" y="0"/>
            <a:chExt cx="6350025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4696" r="-2469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7" name="AutoShape 7"/>
          <p:cNvSpPr/>
          <p:nvPr/>
        </p:nvSpPr>
        <p:spPr>
          <a:xfrm rot="5062">
            <a:off x="6917260" y="1696812"/>
            <a:ext cx="6775169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917271" y="8861557"/>
            <a:ext cx="11370729" cy="1425443"/>
            <a:chOff x="0" y="0"/>
            <a:chExt cx="9539733" cy="11959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9733" cy="1195908"/>
            </a:xfrm>
            <a:custGeom>
              <a:avLst/>
              <a:gdLst/>
              <a:ahLst/>
              <a:cxnLst/>
              <a:rect l="l" t="t" r="r" b="b"/>
              <a:pathLst>
                <a:path w="9539733" h="1195908">
                  <a:moveTo>
                    <a:pt x="0" y="0"/>
                  </a:moveTo>
                  <a:lnTo>
                    <a:pt x="9539733" y="0"/>
                  </a:lnTo>
                  <a:lnTo>
                    <a:pt x="9539733" y="1195908"/>
                  </a:lnTo>
                  <a:lnTo>
                    <a:pt x="0" y="1195908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597738" y="2974618"/>
            <a:ext cx="9661562" cy="8195292"/>
            <a:chOff x="0" y="0"/>
            <a:chExt cx="3268232" cy="27722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68232" cy="2772235"/>
            </a:xfrm>
            <a:custGeom>
              <a:avLst/>
              <a:gdLst/>
              <a:ahLst/>
              <a:cxnLst/>
              <a:rect l="l" t="t" r="r" b="b"/>
              <a:pathLst>
                <a:path w="3268232" h="2772235">
                  <a:moveTo>
                    <a:pt x="3143772" y="2772234"/>
                  </a:moveTo>
                  <a:lnTo>
                    <a:pt x="124460" y="2772234"/>
                  </a:lnTo>
                  <a:cubicBezTo>
                    <a:pt x="55880" y="2772234"/>
                    <a:pt x="0" y="2716355"/>
                    <a:pt x="0" y="26477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3772" y="0"/>
                  </a:lnTo>
                  <a:cubicBezTo>
                    <a:pt x="3212352" y="0"/>
                    <a:pt x="3268232" y="55880"/>
                    <a:pt x="3268232" y="124460"/>
                  </a:cubicBezTo>
                  <a:lnTo>
                    <a:pt x="3268232" y="2647775"/>
                  </a:lnTo>
                  <a:cubicBezTo>
                    <a:pt x="3268232" y="2716355"/>
                    <a:pt x="3212352" y="2772235"/>
                    <a:pt x="3143772" y="277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917271" y="3967713"/>
            <a:ext cx="1360935" cy="136093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8262208"/>
            <a:ext cx="1028700" cy="1198697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20428">
            <a:off x="9144131" y="4651570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78083" y="4238445"/>
            <a:ext cx="839310" cy="8194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974672" y="4943617"/>
            <a:ext cx="8237600" cy="4327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Renner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Speaker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Clemons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Speaker pro tempore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Grant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Majority Leader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Driskell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Minority Leader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Leek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Appropriations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</a:t>
            </a:r>
            <a:r>
              <a:rPr lang="en-US" sz="2400" dirty="0" err="1">
                <a:solidFill>
                  <a:srgbClr val="EDB425"/>
                </a:solidFill>
                <a:latin typeface="Montserrat Bold"/>
              </a:rPr>
              <a:t>Shoaf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Higher Education Appropriations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</a:t>
            </a:r>
            <a:r>
              <a:rPr lang="en-US" sz="2400" dirty="0" err="1">
                <a:solidFill>
                  <a:srgbClr val="EDB425"/>
                </a:solidFill>
                <a:latin typeface="Montserrat Bold"/>
              </a:rPr>
              <a:t>Massullo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Education &amp; Employment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Melo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Postsecondary Education &amp; Workforce</a:t>
            </a:r>
          </a:p>
          <a:p>
            <a:pPr marL="259080" lvl="1"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Rep. Perez</a:t>
            </a:r>
            <a:r>
              <a:rPr lang="en-US" sz="2400" dirty="0">
                <a:solidFill>
                  <a:srgbClr val="222A35"/>
                </a:solidFill>
                <a:latin typeface="Montserrat"/>
              </a:rPr>
              <a:t>, Rules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22A35"/>
              </a:solidFill>
              <a:latin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46084" y="3967713"/>
            <a:ext cx="720200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222A35"/>
                </a:solidFill>
                <a:latin typeface="Montserrat Semi-Bold"/>
              </a:rPr>
              <a:t>HOUSE LEADERSHIP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8687" y="2374902"/>
            <a:ext cx="5900415" cy="7433126"/>
            <a:chOff x="0" y="0"/>
            <a:chExt cx="7867220" cy="99108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339" r="19339"/>
            <a:stretch>
              <a:fillRect/>
            </a:stretch>
          </p:blipFill>
          <p:spPr>
            <a:xfrm>
              <a:off x="0" y="0"/>
              <a:ext cx="7867220" cy="991083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6" name="AutoShape 6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6214" y="904453"/>
            <a:ext cx="1242474" cy="2484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489399" y="3172476"/>
            <a:ext cx="5445662" cy="553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3600">
                <a:solidFill>
                  <a:srgbClr val="F6F6F6"/>
                </a:solidFill>
                <a:latin typeface="Montserrat Semi-Bold Bold"/>
              </a:rPr>
              <a:t>COLLEGE LOBBYISTS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89399" y="4491425"/>
            <a:ext cx="6845786" cy="346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3968"/>
              </a:lnSpc>
              <a:buFont typeface="Arial"/>
              <a:buChar char="•"/>
            </a:pPr>
            <a:r>
              <a:rPr lang="en-US" sz="3200">
                <a:solidFill>
                  <a:srgbClr val="EDB425"/>
                </a:solidFill>
                <a:latin typeface="Montserrat Semi-Bold"/>
              </a:rPr>
              <a:t>Advocate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EDB425"/>
              </a:solidFill>
              <a:latin typeface="Montserrat Semi-Bold"/>
            </a:endParaRPr>
          </a:p>
          <a:p>
            <a:pPr marL="690881" lvl="1" indent="-345440">
              <a:lnSpc>
                <a:spcPts val="3968"/>
              </a:lnSpc>
              <a:buFont typeface="Arial"/>
              <a:buChar char="•"/>
            </a:pPr>
            <a:r>
              <a:rPr lang="en-US" sz="3200">
                <a:solidFill>
                  <a:srgbClr val="EDB425"/>
                </a:solidFill>
                <a:latin typeface="Montserrat Semi-Bold Bold"/>
              </a:rPr>
              <a:t>Information resource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EDB425"/>
              </a:solidFill>
              <a:latin typeface="Montserrat Semi-Bold Bold"/>
            </a:endParaRPr>
          </a:p>
          <a:p>
            <a:pPr marL="690881" lvl="1" indent="-345440">
              <a:lnSpc>
                <a:spcPts val="3968"/>
              </a:lnSpc>
              <a:buFont typeface="Arial"/>
              <a:buChar char="•"/>
            </a:pPr>
            <a:r>
              <a:rPr lang="en-US" sz="3200">
                <a:solidFill>
                  <a:srgbClr val="EDB425"/>
                </a:solidFill>
                <a:latin typeface="Montserrat Semi-Bold Bold"/>
              </a:rPr>
              <a:t>Voice of the institution</a:t>
            </a:r>
          </a:p>
          <a:p>
            <a:pPr>
              <a:lnSpc>
                <a:spcPts val="3968"/>
              </a:lnSpc>
            </a:pPr>
            <a:endParaRPr lang="en-US" sz="3200">
              <a:solidFill>
                <a:srgbClr val="EDB425"/>
              </a:solidFill>
              <a:latin typeface="Montserrat Semi-Bold Bold"/>
            </a:endParaRPr>
          </a:p>
          <a:p>
            <a:pPr marL="690881" lvl="1" indent="-345440">
              <a:lnSpc>
                <a:spcPts val="3968"/>
              </a:lnSpc>
              <a:buFont typeface="Arial"/>
              <a:buChar char="•"/>
            </a:pPr>
            <a:r>
              <a:rPr lang="en-US" sz="3200">
                <a:solidFill>
                  <a:srgbClr val="EDB425"/>
                </a:solidFill>
                <a:latin typeface="Montserrat Semi-Bold Bold"/>
              </a:rPr>
              <a:t>Develop strategy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6663363"/>
            <a:ext cx="2083887" cy="3841737"/>
            <a:chOff x="0" y="0"/>
            <a:chExt cx="816471" cy="15052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6471" cy="1505201"/>
            </a:xfrm>
            <a:custGeom>
              <a:avLst/>
              <a:gdLst/>
              <a:ahLst/>
              <a:cxnLst/>
              <a:rect l="l" t="t" r="r" b="b"/>
              <a:pathLst>
                <a:path w="816471" h="1505201">
                  <a:moveTo>
                    <a:pt x="0" y="0"/>
                  </a:moveTo>
                  <a:lnTo>
                    <a:pt x="816471" y="0"/>
                  </a:lnTo>
                  <a:lnTo>
                    <a:pt x="816471" y="1505201"/>
                  </a:lnTo>
                  <a:lnTo>
                    <a:pt x="0" y="1505201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744671" y="7795561"/>
            <a:ext cx="990639" cy="990639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46461" y="7993018"/>
            <a:ext cx="587059" cy="5957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36894" y="0"/>
            <a:ext cx="3651106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0"/>
            <a:ext cx="8488508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6" name="Group 6"/>
          <p:cNvGrpSpPr/>
          <p:nvPr/>
        </p:nvGrpSpPr>
        <p:grpSpPr>
          <a:xfrm>
            <a:off x="7489622" y="3076533"/>
            <a:ext cx="9769678" cy="6181767"/>
            <a:chOff x="0" y="0"/>
            <a:chExt cx="13026237" cy="82423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18" r="118"/>
            <a:stretch>
              <a:fillRect/>
            </a:stretch>
          </p:blipFill>
          <p:spPr>
            <a:xfrm>
              <a:off x="0" y="0"/>
              <a:ext cx="13026237" cy="8242356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0428">
            <a:off x="1464891" y="5503020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994303" y="5058715"/>
            <a:ext cx="990639" cy="9906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96093" y="5256172"/>
            <a:ext cx="587059" cy="59572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488508" y="8657357"/>
            <a:ext cx="6148386" cy="1629643"/>
            <a:chOff x="0" y="0"/>
            <a:chExt cx="2408951" cy="6384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950" cy="638497"/>
            </a:xfrm>
            <a:custGeom>
              <a:avLst/>
              <a:gdLst/>
              <a:ahLst/>
              <a:cxnLst/>
              <a:rect l="l" t="t" r="r" b="b"/>
              <a:pathLst>
                <a:path w="2408950" h="638497">
                  <a:moveTo>
                    <a:pt x="0" y="0"/>
                  </a:moveTo>
                  <a:lnTo>
                    <a:pt x="2408950" y="0"/>
                  </a:lnTo>
                  <a:lnTo>
                    <a:pt x="2408950" y="638497"/>
                  </a:lnTo>
                  <a:lnTo>
                    <a:pt x="0" y="638497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050652"/>
            <a:ext cx="1028700" cy="11986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4350" y="5951217"/>
            <a:ext cx="6975272" cy="291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$110 Billion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$48.8 b</a:t>
            </a:r>
            <a:r>
              <a:rPr lang="en-US" sz="240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- Health and Human Services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$29 b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 - Education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$12.6 b 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- Transportation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$7.6 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- General Government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$6 b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 - Courts and Criminal Justice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$6 b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 - Environment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4759" y="3742016"/>
            <a:ext cx="4411386" cy="162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GENERAL APPROPRIATIONS ACT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36894" y="0"/>
            <a:ext cx="3651106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0"/>
            <a:ext cx="8488508" cy="10287000"/>
          </a:xfrm>
          <a:prstGeom prst="rect">
            <a:avLst/>
          </a:prstGeom>
          <a:solidFill>
            <a:srgbClr val="222A35"/>
          </a:solidFill>
        </p:spPr>
      </p:sp>
      <p:sp>
        <p:nvSpPr>
          <p:cNvPr id="6" name="AutoShape 6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20428">
            <a:off x="1390883" y="4260753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7783152" y="5058715"/>
            <a:ext cx="990639" cy="9906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84942" y="5256172"/>
            <a:ext cx="587059" cy="59572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488508" y="8657357"/>
            <a:ext cx="6148386" cy="1629643"/>
            <a:chOff x="0" y="0"/>
            <a:chExt cx="2408951" cy="6384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08950" cy="638497"/>
            </a:xfrm>
            <a:custGeom>
              <a:avLst/>
              <a:gdLst/>
              <a:ahLst/>
              <a:cxnLst/>
              <a:rect l="l" t="t" r="r" b="b"/>
              <a:pathLst>
                <a:path w="2408950" h="638497">
                  <a:moveTo>
                    <a:pt x="0" y="0"/>
                  </a:moveTo>
                  <a:lnTo>
                    <a:pt x="2408950" y="0"/>
                  </a:lnTo>
                  <a:lnTo>
                    <a:pt x="2408950" y="638497"/>
                  </a:lnTo>
                  <a:lnTo>
                    <a:pt x="0" y="638497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050652"/>
            <a:ext cx="1028700" cy="11986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807806" y="2650000"/>
            <a:ext cx="5509791" cy="55097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4755114"/>
            <a:ext cx="6516327" cy="5125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EDB425"/>
                </a:solidFill>
                <a:latin typeface="Montserrat Bold"/>
              </a:rPr>
              <a:t>REVENUE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$5.3 b</a:t>
            </a:r>
            <a:r>
              <a:rPr lang="en-US" sz="2400">
                <a:solidFill>
                  <a:srgbClr val="FFFFFF"/>
                </a:solidFill>
                <a:latin typeface="Montserrat Bold"/>
              </a:rPr>
              <a:t> in additional revenue projected in FY 2022-23 and 2023-24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$9.1 b</a:t>
            </a:r>
            <a:r>
              <a:rPr lang="en-US" sz="2400">
                <a:solidFill>
                  <a:srgbClr val="FFFFFF"/>
                </a:solidFill>
                <a:latin typeface="Montserrat"/>
              </a:rPr>
              <a:t> in additional funds than previously expected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779"/>
              </a:lnSpc>
            </a:pPr>
            <a:r>
              <a:rPr lang="en-US" sz="2699">
                <a:solidFill>
                  <a:srgbClr val="EDB425"/>
                </a:solidFill>
                <a:latin typeface="Montserrat Bold"/>
              </a:rPr>
              <a:t>SURPLUS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$13.5 b</a:t>
            </a:r>
            <a:r>
              <a:rPr lang="en-US" sz="2400">
                <a:solidFill>
                  <a:srgbClr val="FFFFFF"/>
                </a:solidFill>
                <a:latin typeface="Montserrat Bold"/>
              </a:rPr>
              <a:t> for FY 2023-24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Recurring base budget, increased workload (PreK-12, Medicaid), average cost increases, restoration of nonrecurring funding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296974"/>
            <a:ext cx="6754452" cy="5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2023-24 BUDGET OUTLOOK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60142"/>
            <a:ext cx="5820852" cy="10287000"/>
          </a:xfrm>
          <a:prstGeom prst="rect">
            <a:avLst/>
          </a:prstGeom>
          <a:solidFill>
            <a:srgbClr val="222A35"/>
          </a:solidFill>
        </p:spPr>
      </p:sp>
      <p:sp>
        <p:nvSpPr>
          <p:cNvPr id="3" name="AutoShape 3"/>
          <p:cNvSpPr/>
          <p:nvPr/>
        </p:nvSpPr>
        <p:spPr>
          <a:xfrm rot="20428">
            <a:off x="2339954" y="3810421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411071" y="1028700"/>
            <a:ext cx="3848229" cy="1346202"/>
            <a:chOff x="0" y="0"/>
            <a:chExt cx="5471013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6" name="AutoShape 6"/>
          <p:cNvSpPr/>
          <p:nvPr/>
        </p:nvSpPr>
        <p:spPr>
          <a:xfrm rot="-5062">
            <a:off x="28" y="1711884"/>
            <a:ext cx="13692405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4999" y="8144601"/>
            <a:ext cx="1028700" cy="119869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898365" y="3902110"/>
            <a:ext cx="1360935" cy="7009004"/>
            <a:chOff x="0" y="0"/>
            <a:chExt cx="1913890" cy="98567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9856795"/>
            </a:xfrm>
            <a:custGeom>
              <a:avLst/>
              <a:gdLst/>
              <a:ahLst/>
              <a:cxnLst/>
              <a:rect l="l" t="t" r="r" b="b"/>
              <a:pathLst>
                <a:path w="1913890" h="9856795">
                  <a:moveTo>
                    <a:pt x="1789430" y="9856795"/>
                  </a:moveTo>
                  <a:lnTo>
                    <a:pt x="124460" y="9856795"/>
                  </a:lnTo>
                  <a:cubicBezTo>
                    <a:pt x="55880" y="9856795"/>
                    <a:pt x="0" y="9800915"/>
                    <a:pt x="0" y="97323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9732335"/>
                  </a:lnTo>
                  <a:cubicBezTo>
                    <a:pt x="1913890" y="9800915"/>
                    <a:pt x="1858010" y="9856795"/>
                    <a:pt x="1789430" y="9856795"/>
                  </a:cubicBezTo>
                  <a:close/>
                </a:path>
              </a:pathLst>
            </a:custGeom>
            <a:solidFill>
              <a:srgbClr val="222A35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62528" y="1178304"/>
            <a:ext cx="1176206" cy="10850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43560" y="2357780"/>
            <a:ext cx="9213986" cy="29354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13825" y="4023360"/>
            <a:ext cx="4993203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September 2022 </a:t>
            </a:r>
            <a:r>
              <a:rPr lang="en-US" sz="2400" dirty="0">
                <a:solidFill>
                  <a:srgbClr val="FFFFFF"/>
                </a:solidFill>
                <a:latin typeface="Montserrat"/>
              </a:rPr>
              <a:t>- Approved by the State Board of Education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October 2022 </a:t>
            </a:r>
            <a:r>
              <a:rPr lang="en-US" sz="2400" dirty="0">
                <a:solidFill>
                  <a:srgbClr val="FFFFFF"/>
                </a:solidFill>
                <a:latin typeface="Montserrat"/>
              </a:rPr>
              <a:t>- Submitted to the Executive Office of the Governor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EDB425"/>
                </a:solidFill>
                <a:latin typeface="Montserrat Bold"/>
              </a:rPr>
              <a:t>February 2022</a:t>
            </a:r>
            <a:r>
              <a:rPr lang="en-US" sz="2400" dirty="0">
                <a:solidFill>
                  <a:srgbClr val="FFFFFF"/>
                </a:solidFill>
                <a:latin typeface="Montserrat"/>
              </a:rPr>
              <a:t> - Governor's Budget Released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951737"/>
            <a:ext cx="3867704" cy="1605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800" dirty="0">
                <a:solidFill>
                  <a:srgbClr val="FFFFFF"/>
                </a:solidFill>
                <a:latin typeface="Montserrat Semi-Bold Bold"/>
              </a:rPr>
              <a:t>2023-24</a:t>
            </a:r>
          </a:p>
          <a:p>
            <a:pPr algn="ctr">
              <a:lnSpc>
                <a:spcPts val="4320"/>
              </a:lnSpc>
            </a:pPr>
            <a:r>
              <a:rPr lang="en-US" sz="2800" dirty="0">
                <a:solidFill>
                  <a:srgbClr val="FFFFFF"/>
                </a:solidFill>
                <a:latin typeface="Montserrat Semi-Bold Bold"/>
              </a:rPr>
              <a:t>LEGISLATIVE BUDGET REQUEST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03591" y="5871874"/>
            <a:ext cx="7248066" cy="4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</a:pPr>
            <a:r>
              <a:rPr lang="en-US" sz="3200">
                <a:solidFill>
                  <a:srgbClr val="222A35"/>
                </a:solidFill>
                <a:latin typeface="Montserrat Classic Bold"/>
              </a:rPr>
              <a:t>FLDOE Legislative Budget Request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11071" y="1349109"/>
            <a:ext cx="237565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2024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Legislative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ontserrat Semi-Bold Bold"/>
              </a:rPr>
              <a:t>Update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39988" y="6755130"/>
            <a:ext cx="6975272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EDB425"/>
                </a:solidFill>
                <a:latin typeface="Montserrat Bold"/>
              </a:rPr>
              <a:t>$114.8 Billion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222A35"/>
                </a:solidFill>
                <a:latin typeface="Montserrat Bold"/>
              </a:rPr>
              <a:t>$47.5 b </a:t>
            </a:r>
            <a:r>
              <a:rPr lang="en-US" sz="2400">
                <a:solidFill>
                  <a:srgbClr val="222A35"/>
                </a:solidFill>
                <a:latin typeface="Montserrat"/>
              </a:rPr>
              <a:t>- Health and Human Services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222A35"/>
                </a:solidFill>
                <a:latin typeface="Montserrat Bold"/>
              </a:rPr>
              <a:t>$30 b</a:t>
            </a:r>
            <a:r>
              <a:rPr lang="en-US" sz="2400">
                <a:solidFill>
                  <a:srgbClr val="222A35"/>
                </a:solidFill>
                <a:latin typeface="Montserrat"/>
              </a:rPr>
              <a:t> - Education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222A35"/>
                </a:solidFill>
                <a:latin typeface="Montserrat Bold"/>
              </a:rPr>
              <a:t>$19.8 b </a:t>
            </a:r>
            <a:r>
              <a:rPr lang="en-US" sz="2400">
                <a:solidFill>
                  <a:srgbClr val="222A35"/>
                </a:solidFill>
                <a:latin typeface="Montserrat"/>
              </a:rPr>
              <a:t>- Transportation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222A35"/>
                </a:solidFill>
                <a:latin typeface="Montserrat Bold"/>
              </a:rPr>
              <a:t>$3.6 </a:t>
            </a:r>
            <a:r>
              <a:rPr lang="en-US" sz="2400">
                <a:solidFill>
                  <a:srgbClr val="222A35"/>
                </a:solidFill>
                <a:latin typeface="Montserrat"/>
              </a:rPr>
              <a:t>- General Government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222A35"/>
                </a:solidFill>
                <a:latin typeface="Montserrat Bold"/>
              </a:rPr>
              <a:t>$6.5 b</a:t>
            </a:r>
            <a:r>
              <a:rPr lang="en-US" sz="2400">
                <a:solidFill>
                  <a:srgbClr val="222A35"/>
                </a:solidFill>
                <a:latin typeface="Montserrat"/>
              </a:rPr>
              <a:t> - Courts and Criminal Justice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222A35"/>
                </a:solidFill>
                <a:latin typeface="Montserrat Bold"/>
              </a:rPr>
              <a:t>$6.7 b</a:t>
            </a:r>
            <a:r>
              <a:rPr lang="en-US" sz="2400">
                <a:solidFill>
                  <a:srgbClr val="222A35"/>
                </a:solidFill>
                <a:latin typeface="Montserrat"/>
              </a:rPr>
              <a:t> - Environment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984942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316645" y="2201525"/>
            <a:ext cx="4657579" cy="6986369"/>
            <a:chOff x="0" y="0"/>
            <a:chExt cx="6350000" cy="952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 rot="20428">
            <a:off x="590662" y="4892099"/>
            <a:ext cx="1140943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1421899" y="1288078"/>
            <a:ext cx="2721159" cy="1708633"/>
            <a:chOff x="0" y="0"/>
            <a:chExt cx="2761655" cy="17340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432062" y="3441248"/>
            <a:ext cx="2710996" cy="1702252"/>
            <a:chOff x="0" y="0"/>
            <a:chExt cx="2761655" cy="17340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543138" y="1288078"/>
            <a:ext cx="2716162" cy="1705495"/>
            <a:chOff x="0" y="0"/>
            <a:chExt cx="2761655" cy="17340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578545" y="3441248"/>
            <a:ext cx="2710996" cy="1702252"/>
            <a:chOff x="0" y="0"/>
            <a:chExt cx="2761655" cy="1734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158538" y="8861557"/>
            <a:ext cx="2201525" cy="2201525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2A3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84953" y="9173301"/>
            <a:ext cx="1028700" cy="1198697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5821326" y="4203547"/>
            <a:ext cx="990639" cy="990639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23116" y="4401004"/>
            <a:ext cx="587059" cy="5957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0" y="0"/>
            <a:ext cx="2201525" cy="2201525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90531" y="5174027"/>
            <a:ext cx="6313841" cy="381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$1.38 b - Program Fund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$59 m - PIPELINE/LINE Grants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$30 m - Student Success Grant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$20 m - Open Door Grant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$14 m - Industry Certifications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$18 m - DE Scholarship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$184 m - Capital Projects</a:t>
            </a:r>
          </a:p>
          <a:p>
            <a:pPr>
              <a:lnSpc>
                <a:spcPts val="3805"/>
              </a:lnSpc>
            </a:pPr>
            <a:r>
              <a:rPr lang="en-US" sz="2717">
                <a:solidFill>
                  <a:srgbClr val="FFFFFF"/>
                </a:solidFill>
                <a:latin typeface="Montserrat"/>
              </a:rPr>
              <a:t>$395 m - Deferred Maintenance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1785" y="3250670"/>
            <a:ext cx="3601004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Montserrat Semi-Bold Bold"/>
              </a:rPr>
              <a:t>2022-23 HIGHLIGHTS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10312" y="1554386"/>
            <a:ext cx="2214979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$1.19 b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10312" y="3601849"/>
            <a:ext cx="2214979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$30 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813731" y="1516145"/>
            <a:ext cx="2240624" cy="56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$59 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866958" y="3640810"/>
            <a:ext cx="2240624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$15 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10312" y="2227711"/>
            <a:ext cx="2214979" cy="73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 dirty="0">
                <a:solidFill>
                  <a:srgbClr val="FFFFFF"/>
                </a:solidFill>
                <a:latin typeface="Montserrat Bold"/>
              </a:rPr>
              <a:t>Program Fund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10312" y="4233091"/>
            <a:ext cx="2214979" cy="74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300" dirty="0">
                <a:solidFill>
                  <a:srgbClr val="FFFFFF"/>
                </a:solidFill>
                <a:latin typeface="Montserrat Bold"/>
              </a:rPr>
              <a:t>Student Success Grant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13731" y="2189469"/>
            <a:ext cx="2240624" cy="73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PIPELINE LINE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866958" y="4272052"/>
            <a:ext cx="2240624" cy="73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Open Door Grant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1447183" y="5547676"/>
            <a:ext cx="2710996" cy="1702252"/>
            <a:chOff x="0" y="0"/>
            <a:chExt cx="2761655" cy="17340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4593665" y="5547676"/>
            <a:ext cx="2710996" cy="1702252"/>
            <a:chOff x="0" y="0"/>
            <a:chExt cx="2761655" cy="173406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1725432" y="5708277"/>
            <a:ext cx="2214979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$20 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882079" y="5747238"/>
            <a:ext cx="2240624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$18 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25432" y="6339519"/>
            <a:ext cx="2214979" cy="73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Industry Certifications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882079" y="6378480"/>
            <a:ext cx="2240624" cy="73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DE Scholarship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1447183" y="7556048"/>
            <a:ext cx="2710996" cy="1702252"/>
            <a:chOff x="0" y="0"/>
            <a:chExt cx="2761655" cy="173406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4593665" y="7556048"/>
            <a:ext cx="2710996" cy="1702252"/>
            <a:chOff x="0" y="0"/>
            <a:chExt cx="2761655" cy="173406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761655" cy="1734061"/>
            </a:xfrm>
            <a:custGeom>
              <a:avLst/>
              <a:gdLst/>
              <a:ahLst/>
              <a:cxnLst/>
              <a:rect l="l" t="t" r="r" b="b"/>
              <a:pathLst>
                <a:path w="2761655" h="1734061">
                  <a:moveTo>
                    <a:pt x="2637195" y="1734061"/>
                  </a:moveTo>
                  <a:lnTo>
                    <a:pt x="124460" y="1734061"/>
                  </a:lnTo>
                  <a:cubicBezTo>
                    <a:pt x="55880" y="1734061"/>
                    <a:pt x="0" y="1678181"/>
                    <a:pt x="0" y="160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7195" y="0"/>
                  </a:lnTo>
                  <a:cubicBezTo>
                    <a:pt x="2705775" y="0"/>
                    <a:pt x="2761655" y="55880"/>
                    <a:pt x="2761655" y="124460"/>
                  </a:cubicBezTo>
                  <a:lnTo>
                    <a:pt x="2761655" y="1609601"/>
                  </a:lnTo>
                  <a:cubicBezTo>
                    <a:pt x="2761655" y="1678181"/>
                    <a:pt x="2705775" y="1734061"/>
                    <a:pt x="2637195" y="1734061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11725432" y="7883398"/>
            <a:ext cx="2214979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$93 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882079" y="7755610"/>
            <a:ext cx="2240624" cy="5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00">
                <a:solidFill>
                  <a:srgbClr val="FFFFFF"/>
                </a:solidFill>
                <a:latin typeface="Montserrat Classic Bold"/>
              </a:rPr>
              <a:t>$137 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725432" y="8514640"/>
            <a:ext cx="2214979" cy="35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PECO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882079" y="8386852"/>
            <a:ext cx="2240624" cy="73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PECO Maintenance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413616" y="316528"/>
            <a:ext cx="5458884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EDB425"/>
                </a:solidFill>
                <a:latin typeface="Montserrat Semi-Bold Bold"/>
              </a:rPr>
              <a:t>2023-24 GOVERNOR'S PROPOSAL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686</Words>
  <Application>Microsoft Macintosh PowerPoint</Application>
  <PresentationFormat>Custom</PresentationFormat>
  <Paragraphs>176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Montserrat Classic Bold</vt:lpstr>
      <vt:lpstr>Arial</vt:lpstr>
      <vt:lpstr>Montserrat Semi-Bold Bold</vt:lpstr>
      <vt:lpstr>Montserrat Semi-Bold</vt:lpstr>
      <vt:lpstr>Calibri</vt:lpstr>
      <vt:lpstr>Montserrat</vt:lpstr>
      <vt:lpstr>Montserrat Bold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AFC Legislative Update</dc:title>
  <dc:creator>Hall, Jack C.</dc:creator>
  <cp:lastModifiedBy>Jack Hall</cp:lastModifiedBy>
  <cp:revision>4</cp:revision>
  <dcterms:created xsi:type="dcterms:W3CDTF">2006-08-16T00:00:00Z</dcterms:created>
  <dcterms:modified xsi:type="dcterms:W3CDTF">2023-02-16T22:39:45Z</dcterms:modified>
  <dc:identifier>DAFYKu8vGKM</dc:identifier>
</cp:coreProperties>
</file>