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3" r:id="rId4"/>
    <p:sldId id="257" r:id="rId5"/>
    <p:sldId id="259" r:id="rId6"/>
    <p:sldId id="261" r:id="rId7"/>
    <p:sldId id="264" r:id="rId8"/>
    <p:sldId id="265" r:id="rId9"/>
    <p:sldId id="260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0DC56-3D4E-40B7-8F02-078DDEE3E4E6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332D3-2DD1-49F0-A821-2D4ADD166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9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332D3-2DD1-49F0-A821-2D4ADD166C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66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332D3-2DD1-49F0-A821-2D4ADD166C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76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332D3-2DD1-49F0-A821-2D4ADD166C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3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332D3-2DD1-49F0-A821-2D4ADD166C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39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332D3-2DD1-49F0-A821-2D4ADD166C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50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332D3-2DD1-49F0-A821-2D4ADD166C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74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332D3-2DD1-49F0-A821-2D4ADD166C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21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332D3-2DD1-49F0-A821-2D4ADD166C6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25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332D3-2DD1-49F0-A821-2D4ADD166C6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6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2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8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1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3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96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9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5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5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2DF811D-4D0C-4181-9790-E24357649830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E9335FD-43DE-44F9-9F90-281968CDD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90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cetsan.wiche.edu/sites/default/files/files/2020-02/Implementation%20Flowchart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B798-6B36-4FFB-A90F-1BDECDFB5F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Professional Licensure/Certification</a:t>
            </a:r>
            <a:br>
              <a:rPr lang="en-US" dirty="0"/>
            </a:br>
            <a:r>
              <a:rPr lang="en-US" dirty="0"/>
              <a:t> Disclosure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2EAF4-C2B5-468B-A421-419540E90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 Federal Regulations </a:t>
            </a:r>
          </a:p>
        </p:txBody>
      </p:sp>
    </p:spTree>
    <p:extLst>
      <p:ext uri="{BB962C8B-B14F-4D97-AF65-F5344CB8AC3E}">
        <p14:creationId xmlns:p14="http://schemas.microsoft.com/office/powerpoint/2010/main" val="260890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A6699-D8BC-475C-8F05-3C77C5F7B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1F85-7922-484B-B627-7B1B0F442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4" y="1792936"/>
            <a:ext cx="10768885" cy="47808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members of the CWE workgroup:</a:t>
            </a:r>
          </a:p>
          <a:p>
            <a:pPr lvl="1"/>
            <a:r>
              <a:rPr lang="en-US" dirty="0"/>
              <a:t>Dr. Holly Coulliette from St. Johns River State College</a:t>
            </a:r>
          </a:p>
          <a:p>
            <a:pPr lvl="1"/>
            <a:r>
              <a:rPr lang="en-US" dirty="0"/>
              <a:t>Rick Davis, MPA-CJ from North Florida College</a:t>
            </a:r>
          </a:p>
          <a:p>
            <a:pPr lvl="1"/>
            <a:r>
              <a:rPr lang="en-US" dirty="0"/>
              <a:t>Sherryl Weems from Daytona State College</a:t>
            </a:r>
          </a:p>
          <a:p>
            <a:pPr lvl="1"/>
            <a:r>
              <a:rPr lang="en-US" dirty="0"/>
              <a:t>Christine Honeycutt from Broward College</a:t>
            </a:r>
          </a:p>
          <a:p>
            <a:pPr lvl="1"/>
            <a:r>
              <a:rPr lang="en-US" dirty="0"/>
              <a:t>Sharon Whitcraft from Santa Fe College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members of the CIA workgroup:</a:t>
            </a:r>
          </a:p>
          <a:p>
            <a:pPr lvl="1"/>
            <a:r>
              <a:rPr lang="en-US" dirty="0"/>
              <a:t>Wendi Dew from Valencia College</a:t>
            </a:r>
          </a:p>
          <a:p>
            <a:pPr lvl="1"/>
            <a:r>
              <a:rPr lang="en-US" dirty="0"/>
              <a:t>Charlotte Kuss from Northwest Florida State College</a:t>
            </a:r>
          </a:p>
          <a:p>
            <a:pPr lvl="1"/>
            <a:r>
              <a:rPr lang="en-US" dirty="0"/>
              <a:t>Laurie Saylor from Hillsborough Community College</a:t>
            </a:r>
          </a:p>
          <a:p>
            <a:pPr lvl="1"/>
            <a:r>
              <a:rPr lang="en-US" dirty="0"/>
              <a:t>Dr. Patricia Gagliano from Indian River State College</a:t>
            </a:r>
          </a:p>
          <a:p>
            <a:r>
              <a:rPr lang="en-US" dirty="0"/>
              <a:t>Special Thanks to Kathleen Taylor and Katie Grissom</a:t>
            </a:r>
          </a:p>
        </p:txBody>
      </p:sp>
    </p:spTree>
    <p:extLst>
      <p:ext uri="{BB962C8B-B14F-4D97-AF65-F5344CB8AC3E}">
        <p14:creationId xmlns:p14="http://schemas.microsoft.com/office/powerpoint/2010/main" val="395870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A06F1-A9DD-4CF5-B309-7E12D696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96283-966D-4978-AF78-132C249F2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15" y="1887523"/>
            <a:ext cx="11585196" cy="4622333"/>
          </a:xfrm>
        </p:spPr>
        <p:txBody>
          <a:bodyPr/>
          <a:lstStyle/>
          <a:p>
            <a:r>
              <a:rPr lang="en-US" dirty="0"/>
              <a:t>Joined Sub-Committee’s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Review Literature  &amp; Resources</a:t>
            </a:r>
          </a:p>
          <a:p>
            <a:pPr lvl="1"/>
            <a:r>
              <a:rPr lang="en-US" dirty="0"/>
              <a:t>WCET- Western Cooperative for Educational Technologies  website</a:t>
            </a:r>
          </a:p>
          <a:p>
            <a:pPr lvl="2"/>
            <a:r>
              <a:rPr lang="en-US" dirty="0"/>
              <a:t>Western Interstate Commission for Higher Education</a:t>
            </a:r>
          </a:p>
          <a:p>
            <a:pPr lvl="2"/>
            <a:r>
              <a:rPr lang="en-US" dirty="0"/>
              <a:t>State Authorization Network (SAN)</a:t>
            </a:r>
          </a:p>
          <a:p>
            <a:pPr marL="685800" lvl="3" indent="0">
              <a:buNone/>
            </a:pPr>
            <a:endParaRPr lang="en-US" dirty="0"/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Time and Resources</a:t>
            </a:r>
          </a:p>
          <a:p>
            <a:pPr marL="685800" lvl="3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2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943E-1A81-4F1B-94C6-8C6B5DD18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Professional Licensure/Certification Disclosure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83F07-21B2-4D4D-BEF6-A2E20D584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1792936"/>
            <a:ext cx="11924907" cy="5065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Federal Regulations provided institutional guidelines over out-of-state online activities: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Disclosures pertaining to professional licensure/certification (regardless of modality)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Required individualized or direct disclosures pertaining to professional licensure/certification 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Student location policies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Misrepresentations</a:t>
            </a:r>
          </a:p>
          <a:p>
            <a:pPr marL="228600" lvl="1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Educational program affected: 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programs with educational requirements designed for attainment of a specific license or certification required  for employment within a state for an occupation.</a:t>
            </a:r>
          </a:p>
          <a:p>
            <a:pPr marL="685800" lvl="3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5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5CE00-54FA-4F39-908C-F23F3DE7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2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linkClick r:id="rId3"/>
              </a:rPr>
              <a:t>Recommended Procedures </a:t>
            </a:r>
            <a:br>
              <a:rPr lang="en-US" dirty="0"/>
            </a:br>
            <a:r>
              <a:rPr lang="en-US" dirty="0"/>
              <a:t>WCET Checklist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B8F88-1307-445E-BD0D-3BA84F694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4" y="1989056"/>
            <a:ext cx="11453567" cy="46568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Identify who is responsible for the work (Step 1)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2. Create  a list of all educational programs that could potentially lead to licensure/certification (regardless of delivery)  (Step 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3. Identify institutional resources (Step 2)</a:t>
            </a:r>
          </a:p>
          <a:p>
            <a:pPr lvl="1"/>
            <a:r>
              <a:rPr lang="en-US" sz="2200" dirty="0"/>
              <a:t>Establish a Team: Marketing, Provost, Registrar, Financial Aid, Institutional Research, Curriculum Design, Accreditation Team, Deans, IT Professionals</a:t>
            </a:r>
          </a:p>
          <a:p>
            <a:pPr lvl="2"/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Ensure marketing and recruitment have materials with disclosure statements.</a:t>
            </a:r>
          </a:p>
          <a:p>
            <a:pPr lvl="2"/>
            <a:r>
              <a:rPr lang="en-US" sz="2200" dirty="0">
                <a:ea typeface="Tahoma" panose="020B0604030504040204" pitchFamily="34" charset="0"/>
                <a:cs typeface="Tahoma" panose="020B0604030504040204" pitchFamily="34" charset="0"/>
              </a:rPr>
              <a:t>Establish systematic method for assessing and communicating educational program requirements by state. </a:t>
            </a:r>
          </a:p>
          <a:p>
            <a:pPr marL="914400" lvl="2" indent="0">
              <a:buNone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8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5CE00-54FA-4F39-908C-F23F3DE7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Recommended Procedures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B8F88-1307-445E-BD0D-3BA84F694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76" y="1791092"/>
            <a:ext cx="11774079" cy="4986779"/>
          </a:xfrm>
        </p:spPr>
        <p:txBody>
          <a:bodyPr>
            <a:normAutofit/>
          </a:bodyPr>
          <a:lstStyle/>
          <a:p>
            <a:r>
              <a:rPr lang="en-US" dirty="0"/>
              <a:t>4. Establish a format for storing data. Ensure ability to retrieve data for audits (Step 2)</a:t>
            </a:r>
          </a:p>
          <a:p>
            <a:r>
              <a:rPr lang="en-US" dirty="0"/>
              <a:t>5. Create Public Disclosure statements for prospective and enrolled students (Step 3)</a:t>
            </a:r>
          </a:p>
          <a:p>
            <a:pPr lvl="1"/>
            <a:r>
              <a:rPr lang="en-US" dirty="0"/>
              <a:t>Direct: For individualized disclosures of current enrolled, prospective, and relocating students via formal notifications</a:t>
            </a:r>
          </a:p>
          <a:p>
            <a:pPr lvl="2"/>
            <a:r>
              <a:rPr lang="en-US" dirty="0"/>
              <a:t>Upon enrollment (prior to a financial aid commitment) the program identifies the students in not eligible or is not sure for licensure/certification in their state of residence</a:t>
            </a:r>
          </a:p>
          <a:p>
            <a:pPr lvl="2"/>
            <a:r>
              <a:rPr lang="en-US" dirty="0"/>
              <a:t>If a student moves to a state where they may not be eligible or is not sure  for licensure/certification in the new state of residence</a:t>
            </a:r>
          </a:p>
          <a:p>
            <a:pPr lvl="1"/>
            <a:r>
              <a:rPr lang="en-US" dirty="0"/>
              <a:t>Indirect: Notice on website regarding program graduates eligibility for licensure/certification in all fifty states</a:t>
            </a:r>
          </a:p>
          <a:p>
            <a:r>
              <a:rPr lang="en-US" dirty="0"/>
              <a:t>6. Create a system for researching states (Step 4)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9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7FCD9-B2D4-4735-B151-1003E809B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213"/>
          </a:xfrm>
        </p:spPr>
        <p:txBody>
          <a:bodyPr/>
          <a:lstStyle/>
          <a:p>
            <a:pPr algn="ctr"/>
            <a:r>
              <a:rPr lang="en-US" dirty="0"/>
              <a:t>Points to Consider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4899-F0F2-4FF8-A847-650F8F8F8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37190"/>
            <a:ext cx="11981468" cy="5020810"/>
          </a:xfrm>
        </p:spPr>
        <p:txBody>
          <a:bodyPr>
            <a:normAutofit/>
          </a:bodyPr>
          <a:lstStyle/>
          <a:p>
            <a:r>
              <a:rPr lang="en-US" sz="2000" dirty="0"/>
              <a:t>Review state professional board websites that regulate licensure/certifications programs offered by your institution and determine what qualifications the applicant must posses. </a:t>
            </a:r>
          </a:p>
          <a:p>
            <a:pPr lvl="1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Ensure if the educational program curriculum satisfies the state professional board requirements.</a:t>
            </a:r>
          </a:p>
          <a:p>
            <a:pPr marL="228600" lvl="1" indent="0">
              <a:buNone/>
            </a:pPr>
            <a:endParaRPr lang="en-US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/>
              <a:t>Non-Sara State (California) must be approved by the professional licensure and Dept of Ed to operate in state. If not approved no financial aid can be applied (Title IV).</a:t>
            </a:r>
          </a:p>
          <a:p>
            <a:pPr lvl="1"/>
            <a:r>
              <a:rPr lang="en-US" dirty="0"/>
              <a:t>Non compliance with Federal Title IV HEA regulations can jeopardize your institutions eligibility for such federal funding.</a:t>
            </a:r>
          </a:p>
          <a:p>
            <a:pPr marL="2286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34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3A5F0-9533-4F5F-AC48-92A49C2F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E0A6-DA4F-41AB-8718-3BB3F39D9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2011680"/>
            <a:ext cx="11491275" cy="4846320"/>
          </a:xfrm>
        </p:spPr>
        <p:txBody>
          <a:bodyPr>
            <a:normAutofit/>
          </a:bodyPr>
          <a:lstStyle/>
          <a:p>
            <a:r>
              <a:rPr lang="en-US" dirty="0"/>
              <a:t>Recommend following guidelines from WCET</a:t>
            </a:r>
          </a:p>
          <a:p>
            <a:pPr lvl="1"/>
            <a:r>
              <a:rPr lang="en-US" dirty="0"/>
              <a:t>Each institution established guidelines to assess enrolled student eligibility for state licensure/certification.</a:t>
            </a:r>
          </a:p>
          <a:p>
            <a:pPr lvl="2"/>
            <a:r>
              <a:rPr lang="en-US" dirty="0"/>
              <a:t>Utilize the Professional Licensure Disclosure Handbook</a:t>
            </a:r>
          </a:p>
          <a:p>
            <a:pPr lvl="2"/>
            <a:r>
              <a:rPr lang="en-US" dirty="0"/>
              <a:t>Create a State Authorization Agency Research Template</a:t>
            </a:r>
          </a:p>
          <a:p>
            <a:pPr lvl="2"/>
            <a:r>
              <a:rPr lang="en-US" dirty="0"/>
              <a:t>Establish an annual internal audit and tracking system to demonstrate compliance</a:t>
            </a:r>
          </a:p>
          <a:p>
            <a:pPr lvl="2"/>
            <a:r>
              <a:rPr lang="en-US" dirty="0"/>
              <a:t>Research by discipline take up to 4 – 6 weeks to complete by discipline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Create a state wide shared drive to serve as a reference for state licensure/</a:t>
            </a:r>
            <a:r>
              <a:rPr lang="en-US"/>
              <a:t>certification requirements.</a:t>
            </a:r>
            <a:endParaRPr lang="en-US" dirty="0"/>
          </a:p>
          <a:p>
            <a:pPr lvl="1"/>
            <a:r>
              <a:rPr lang="en-US" dirty="0"/>
              <a:t>Membership to WCET/SANs</a:t>
            </a:r>
          </a:p>
          <a:p>
            <a:pPr lvl="2"/>
            <a:r>
              <a:rPr lang="en-US" dirty="0"/>
              <a:t>Resources within WCET/SAN (Appendix)</a:t>
            </a:r>
          </a:p>
          <a:p>
            <a:pPr marL="2286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8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400A7-69CD-4F90-8F63-C40B17B1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Questions/Discussion/Plan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583BB-3039-46F2-87FD-977CD844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forward:</a:t>
            </a:r>
          </a:p>
          <a:p>
            <a:pPr lvl="1"/>
            <a:r>
              <a:rPr lang="en-US" dirty="0"/>
              <a:t>Word document with outline of recommended plan with list of resources</a:t>
            </a:r>
          </a:p>
          <a:p>
            <a:pPr lvl="1"/>
            <a:r>
              <a:rPr lang="en-US" dirty="0"/>
              <a:t>Institutions begin the process of establishing an oversight committee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96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1190</TotalTime>
  <Words>668</Words>
  <Application>Microsoft Office PowerPoint</Application>
  <PresentationFormat>Widescreen</PresentationFormat>
  <Paragraphs>86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Narrow</vt:lpstr>
      <vt:lpstr>Calibri</vt:lpstr>
      <vt:lpstr>Corbel</vt:lpstr>
      <vt:lpstr>Tahoma</vt:lpstr>
      <vt:lpstr>Wingdings</vt:lpstr>
      <vt:lpstr>Banded</vt:lpstr>
      <vt:lpstr>Professional Licensure/Certification  Disclosure Requirements</vt:lpstr>
      <vt:lpstr>Team </vt:lpstr>
      <vt:lpstr>Plan </vt:lpstr>
      <vt:lpstr>Professional Licensure/Certification Disclosure Requirements </vt:lpstr>
      <vt:lpstr>Recommended Procedures  WCET Checklist </vt:lpstr>
      <vt:lpstr>Recommended Procedures </vt:lpstr>
      <vt:lpstr>Points to Consider </vt:lpstr>
      <vt:lpstr>Recommendations</vt:lpstr>
      <vt:lpstr>Questions/Discussion/Plan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Gagliano</dc:creator>
  <cp:lastModifiedBy>Patricia Gagliano</cp:lastModifiedBy>
  <cp:revision>75</cp:revision>
  <cp:lastPrinted>2021-06-10T13:09:00Z</cp:lastPrinted>
  <dcterms:created xsi:type="dcterms:W3CDTF">2021-05-16T11:42:49Z</dcterms:created>
  <dcterms:modified xsi:type="dcterms:W3CDTF">2021-06-14T13:31:05Z</dcterms:modified>
</cp:coreProperties>
</file>