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handoutMasterIdLst>
    <p:handoutMasterId r:id="rId17"/>
  </p:handoutMasterIdLst>
  <p:sldIdLst>
    <p:sldId id="256" r:id="rId2"/>
    <p:sldId id="257" r:id="rId3"/>
    <p:sldId id="288" r:id="rId4"/>
    <p:sldId id="289" r:id="rId5"/>
    <p:sldId id="258" r:id="rId6"/>
    <p:sldId id="259" r:id="rId7"/>
    <p:sldId id="303" r:id="rId8"/>
    <p:sldId id="291" r:id="rId9"/>
    <p:sldId id="300" r:id="rId10"/>
    <p:sldId id="301" r:id="rId11"/>
    <p:sldId id="302" r:id="rId12"/>
    <p:sldId id="269" r:id="rId13"/>
    <p:sldId id="275" r:id="rId14"/>
    <p:sldId id="272" r:id="rId15"/>
    <p:sldId id="276" r:id="rId16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74B-4B5E-BBE8-DE23ED6F47A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74B-4B5E-BBE8-DE23ED6F47A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4C3-4895-AA8D-A985C440E03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74B-4B5E-BBE8-DE23ED6F47A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4C3-4895-AA8D-A985C440E03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4C3-4895-AA8D-A985C440E03C}"/>
              </c:ext>
            </c:extLst>
          </c:dPt>
          <c:dLbls>
            <c:dLbl>
              <c:idx val="0"/>
              <c:layout>
                <c:manualLayout>
                  <c:x val="-1.7597928099896604E-2"/>
                  <c:y val="0.1981057616416732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74B-4B5E-BBE8-DE23ED6F47AA}"/>
                </c:ext>
              </c:extLst>
            </c:dLbl>
            <c:dLbl>
              <c:idx val="1"/>
              <c:layout>
                <c:manualLayout>
                  <c:x val="-0.12840332458442694"/>
                  <c:y val="-0.2163105854862064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74B-4B5E-BBE8-DE23ED6F47AA}"/>
                </c:ext>
              </c:extLst>
            </c:dLbl>
            <c:dLbl>
              <c:idx val="3"/>
              <c:layout>
                <c:manualLayout>
                  <c:x val="-3.6363089556987194E-2"/>
                  <c:y val="2.6611314469669194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74B-4B5E-BBE8-DE23ED6F47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Sheet1!$A$2:$A$7</c:f>
              <c:strCache>
                <c:ptCount val="6"/>
                <c:pt idx="0">
                  <c:v>What courses and degree?</c:v>
                </c:pt>
                <c:pt idx="1">
                  <c:v>Financial Aid</c:v>
                </c:pt>
                <c:pt idx="2">
                  <c:v>Other</c:v>
                </c:pt>
                <c:pt idx="3">
                  <c:v>Job Conflicts</c:v>
                </c:pt>
                <c:pt idx="4">
                  <c:v>Child Care</c:v>
                </c:pt>
                <c:pt idx="5">
                  <c:v>Transportation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0.43</c:v>
                </c:pt>
                <c:pt idx="1">
                  <c:v>0.25</c:v>
                </c:pt>
                <c:pt idx="2">
                  <c:v>0.23</c:v>
                </c:pt>
                <c:pt idx="3">
                  <c:v>0.06</c:v>
                </c:pt>
                <c:pt idx="4">
                  <c:v>0.02</c:v>
                </c:pt>
                <c:pt idx="5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4B-4B5E-BBE8-DE23ED6F47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87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787842-EDBD-4311-BC68-64038C0D634C}" type="doc">
      <dgm:prSet loTypeId="urn:microsoft.com/office/officeart/2005/8/layout/pyramid3" loCatId="pyramid" qsTypeId="urn:microsoft.com/office/officeart/2005/8/quickstyle/simple1" qsCatId="simple" csTypeId="urn:microsoft.com/office/officeart/2005/8/colors/colorful4" csCatId="colorful" phldr="1"/>
      <dgm:spPr/>
    </dgm:pt>
    <dgm:pt modelId="{9601FD5D-4017-4C3B-9329-1B2C39926DDC}">
      <dgm:prSet phldrT="[Text]"/>
      <dgm:spPr/>
      <dgm:t>
        <a:bodyPr/>
        <a:lstStyle/>
        <a:p>
          <a:r>
            <a:rPr lang="en-US"/>
            <a:t>2,629 Near Grads identified by SAS VA</a:t>
          </a:r>
        </a:p>
      </dgm:t>
    </dgm:pt>
    <dgm:pt modelId="{CC2654AC-A596-4BA3-849A-46C023B24B30}" type="parTrans" cxnId="{B58DB420-098A-4278-A3DF-DCE2E452485B}">
      <dgm:prSet/>
      <dgm:spPr/>
      <dgm:t>
        <a:bodyPr/>
        <a:lstStyle/>
        <a:p>
          <a:endParaRPr lang="en-US"/>
        </a:p>
      </dgm:t>
    </dgm:pt>
    <dgm:pt modelId="{03EC8683-AFFE-4E7C-A881-1EBE510E62C5}" type="sibTrans" cxnId="{B58DB420-098A-4278-A3DF-DCE2E452485B}">
      <dgm:prSet/>
      <dgm:spPr/>
      <dgm:t>
        <a:bodyPr/>
        <a:lstStyle/>
        <a:p>
          <a:endParaRPr lang="en-US"/>
        </a:p>
      </dgm:t>
    </dgm:pt>
    <dgm:pt modelId="{AE3C470B-B276-4025-B553-6877FF44125B}">
      <dgm:prSet phldrT="[Text]"/>
      <dgm:spPr/>
      <dgm:t>
        <a:bodyPr/>
        <a:lstStyle/>
        <a:p>
          <a:r>
            <a:rPr lang="en-US" dirty="0"/>
            <a:t>2,380 with valid phone # approached by </a:t>
          </a:r>
          <a:endParaRPr lang="en-US" dirty="0" smtClean="0"/>
        </a:p>
        <a:p>
          <a:r>
            <a:rPr lang="en-US" dirty="0" smtClean="0"/>
            <a:t>Gwen </a:t>
          </a:r>
          <a:r>
            <a:rPr lang="en-US" dirty="0"/>
            <a:t>AI via text</a:t>
          </a:r>
        </a:p>
      </dgm:t>
    </dgm:pt>
    <dgm:pt modelId="{5955A920-DEDF-4214-9E5F-E96653142F5B}" type="parTrans" cxnId="{86F8F95E-1B81-408B-AE4A-A24A329F79C6}">
      <dgm:prSet/>
      <dgm:spPr/>
      <dgm:t>
        <a:bodyPr/>
        <a:lstStyle/>
        <a:p>
          <a:endParaRPr lang="en-US"/>
        </a:p>
      </dgm:t>
    </dgm:pt>
    <dgm:pt modelId="{041FDA2A-A9E3-4F93-88DF-26C1FE9C3DAC}" type="sibTrans" cxnId="{86F8F95E-1B81-408B-AE4A-A24A329F79C6}">
      <dgm:prSet/>
      <dgm:spPr/>
      <dgm:t>
        <a:bodyPr/>
        <a:lstStyle/>
        <a:p>
          <a:endParaRPr lang="en-US"/>
        </a:p>
      </dgm:t>
    </dgm:pt>
    <dgm:pt modelId="{89271DF5-1533-4994-A111-59BFBA3F2906}">
      <dgm:prSet phldrT="[Text]"/>
      <dgm:spPr/>
      <dgm:t>
        <a:bodyPr/>
        <a:lstStyle/>
        <a:p>
          <a:r>
            <a:rPr lang="en-US"/>
            <a:t>1,911 opt in</a:t>
          </a:r>
        </a:p>
      </dgm:t>
    </dgm:pt>
    <dgm:pt modelId="{501EC438-31E4-4669-ACA2-BF0C756E59F1}" type="parTrans" cxnId="{A97158DE-109D-4692-86C7-DA8888236436}">
      <dgm:prSet/>
      <dgm:spPr/>
      <dgm:t>
        <a:bodyPr/>
        <a:lstStyle/>
        <a:p>
          <a:endParaRPr lang="en-US"/>
        </a:p>
      </dgm:t>
    </dgm:pt>
    <dgm:pt modelId="{E9E62357-BFC2-4342-945E-6EBF01082AF4}" type="sibTrans" cxnId="{A97158DE-109D-4692-86C7-DA8888236436}">
      <dgm:prSet/>
      <dgm:spPr/>
      <dgm:t>
        <a:bodyPr/>
        <a:lstStyle/>
        <a:p>
          <a:endParaRPr lang="en-US"/>
        </a:p>
      </dgm:t>
    </dgm:pt>
    <dgm:pt modelId="{CDEA5A42-C9AF-4F26-AD59-C84E69077185}">
      <dgm:prSet phldrT="[Text]"/>
      <dgm:spPr/>
      <dgm:t>
        <a:bodyPr/>
        <a:lstStyle/>
        <a:p>
          <a:r>
            <a:rPr lang="en-US" dirty="0"/>
            <a:t>651 engage Gwen, 34%</a:t>
          </a:r>
        </a:p>
      </dgm:t>
    </dgm:pt>
    <dgm:pt modelId="{053276CF-A395-4468-B72E-7CA6178F5631}" type="parTrans" cxnId="{77ED02D2-147F-42AF-8BB8-A8449D5DFC33}">
      <dgm:prSet/>
      <dgm:spPr/>
      <dgm:t>
        <a:bodyPr/>
        <a:lstStyle/>
        <a:p>
          <a:endParaRPr lang="en-US"/>
        </a:p>
      </dgm:t>
    </dgm:pt>
    <dgm:pt modelId="{E453AD57-A069-48B1-ADD4-2D01122B1363}" type="sibTrans" cxnId="{77ED02D2-147F-42AF-8BB8-A8449D5DFC33}">
      <dgm:prSet/>
      <dgm:spPr/>
      <dgm:t>
        <a:bodyPr/>
        <a:lstStyle/>
        <a:p>
          <a:endParaRPr lang="en-US"/>
        </a:p>
      </dgm:t>
    </dgm:pt>
    <dgm:pt modelId="{00C59FD5-92A6-470D-A535-B4CB8E10C266}">
      <dgm:prSet phldrT="[Text]"/>
      <dgm:spPr/>
      <dgm:t>
        <a:bodyPr/>
        <a:lstStyle/>
        <a:p>
          <a:r>
            <a:rPr lang="en-US"/>
            <a:t>187 re-enroll fall, 29%</a:t>
          </a:r>
        </a:p>
      </dgm:t>
    </dgm:pt>
    <dgm:pt modelId="{A45A909D-B57E-4E37-9279-CD19B1C8C90F}" type="parTrans" cxnId="{634CB58B-4066-46C2-B9AE-944E077298D0}">
      <dgm:prSet/>
      <dgm:spPr/>
      <dgm:t>
        <a:bodyPr/>
        <a:lstStyle/>
        <a:p>
          <a:endParaRPr lang="en-US"/>
        </a:p>
      </dgm:t>
    </dgm:pt>
    <dgm:pt modelId="{D51F4B53-BE8C-4E93-A88F-AED661AF0CDE}" type="sibTrans" cxnId="{634CB58B-4066-46C2-B9AE-944E077298D0}">
      <dgm:prSet/>
      <dgm:spPr/>
      <dgm:t>
        <a:bodyPr/>
        <a:lstStyle/>
        <a:p>
          <a:endParaRPr lang="en-US"/>
        </a:p>
      </dgm:t>
    </dgm:pt>
    <dgm:pt modelId="{79AD1CC0-7E1D-4915-B6FB-2239CE008AFE}">
      <dgm:prSet phldrT="[Text]"/>
      <dgm:spPr/>
      <dgm:t>
        <a:bodyPr/>
        <a:lstStyle/>
        <a:p>
          <a:r>
            <a:rPr lang="en-US"/>
            <a:t>#  that graduate ?</a:t>
          </a:r>
        </a:p>
      </dgm:t>
    </dgm:pt>
    <dgm:pt modelId="{4085F88E-E7E1-4292-A6F4-B21E32C1F3E2}" type="sibTrans" cxnId="{B4EE2C59-ADD4-424B-B064-905DAFF01CB9}">
      <dgm:prSet/>
      <dgm:spPr/>
      <dgm:t>
        <a:bodyPr/>
        <a:lstStyle/>
        <a:p>
          <a:endParaRPr lang="en-US"/>
        </a:p>
      </dgm:t>
    </dgm:pt>
    <dgm:pt modelId="{E6627385-7911-430B-A1D2-F6C8E858085D}" type="parTrans" cxnId="{B4EE2C59-ADD4-424B-B064-905DAFF01CB9}">
      <dgm:prSet/>
      <dgm:spPr/>
      <dgm:t>
        <a:bodyPr/>
        <a:lstStyle/>
        <a:p>
          <a:endParaRPr lang="en-US"/>
        </a:p>
      </dgm:t>
    </dgm:pt>
    <dgm:pt modelId="{CD50463A-B786-4B8E-989B-06C5E7B09FB1}" type="pres">
      <dgm:prSet presAssocID="{92787842-EDBD-4311-BC68-64038C0D634C}" presName="Name0" presStyleCnt="0">
        <dgm:presLayoutVars>
          <dgm:dir/>
          <dgm:animLvl val="lvl"/>
          <dgm:resizeHandles val="exact"/>
        </dgm:presLayoutVars>
      </dgm:prSet>
      <dgm:spPr/>
    </dgm:pt>
    <dgm:pt modelId="{AFED8D90-C4F1-4165-BFCF-CF2FC4011C1A}" type="pres">
      <dgm:prSet presAssocID="{9601FD5D-4017-4C3B-9329-1B2C39926DDC}" presName="Name8" presStyleCnt="0"/>
      <dgm:spPr/>
    </dgm:pt>
    <dgm:pt modelId="{3DE9DD36-C27F-49D8-82D8-ED2E2BA0291D}" type="pres">
      <dgm:prSet presAssocID="{9601FD5D-4017-4C3B-9329-1B2C39926DDC}" presName="level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C94F08-612A-4D34-A8E7-15EE8D5A2AE2}" type="pres">
      <dgm:prSet presAssocID="{9601FD5D-4017-4C3B-9329-1B2C39926DD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931C91-919C-45CB-95C0-59E0BFF9E001}" type="pres">
      <dgm:prSet presAssocID="{AE3C470B-B276-4025-B553-6877FF44125B}" presName="Name8" presStyleCnt="0"/>
      <dgm:spPr/>
    </dgm:pt>
    <dgm:pt modelId="{7CF87C57-5B00-41FB-8DCB-08D8DD9007CF}" type="pres">
      <dgm:prSet presAssocID="{AE3C470B-B276-4025-B553-6877FF44125B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5015BD-8EA6-4CAA-B303-5C360403A2B7}" type="pres">
      <dgm:prSet presAssocID="{AE3C470B-B276-4025-B553-6877FF44125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D5005F-7858-43A4-B169-2E25F0E95888}" type="pres">
      <dgm:prSet presAssocID="{89271DF5-1533-4994-A111-59BFBA3F2906}" presName="Name8" presStyleCnt="0"/>
      <dgm:spPr/>
    </dgm:pt>
    <dgm:pt modelId="{0549CF7E-2A59-4F78-AB20-0B6861068046}" type="pres">
      <dgm:prSet presAssocID="{89271DF5-1533-4994-A111-59BFBA3F2906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72A103-AF92-46CB-AA8F-E680636972C3}" type="pres">
      <dgm:prSet presAssocID="{89271DF5-1533-4994-A111-59BFBA3F290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B62903-BB29-4842-8FA1-50C66129009B}" type="pres">
      <dgm:prSet presAssocID="{CDEA5A42-C9AF-4F26-AD59-C84E69077185}" presName="Name8" presStyleCnt="0"/>
      <dgm:spPr/>
    </dgm:pt>
    <dgm:pt modelId="{99373DA8-8F5A-41C2-A7EF-FB6BED01A8CB}" type="pres">
      <dgm:prSet presAssocID="{CDEA5A42-C9AF-4F26-AD59-C84E69077185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F4B0B1-8C70-4586-A67A-BCED8A3FFE43}" type="pres">
      <dgm:prSet presAssocID="{CDEA5A42-C9AF-4F26-AD59-C84E6907718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60EA90-1662-4802-9B5B-E52E03FC72A0}" type="pres">
      <dgm:prSet presAssocID="{00C59FD5-92A6-470D-A535-B4CB8E10C266}" presName="Name8" presStyleCnt="0"/>
      <dgm:spPr/>
    </dgm:pt>
    <dgm:pt modelId="{79E21F96-40BF-4A09-B068-D62E48CCE151}" type="pres">
      <dgm:prSet presAssocID="{00C59FD5-92A6-470D-A535-B4CB8E10C266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E127C2-B73C-4A5F-AF4B-97D09B8C7A93}" type="pres">
      <dgm:prSet presAssocID="{00C59FD5-92A6-470D-A535-B4CB8E10C26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03504B-02A3-4EB6-A267-AEC02AF2D135}" type="pres">
      <dgm:prSet presAssocID="{79AD1CC0-7E1D-4915-B6FB-2239CE008AFE}" presName="Name8" presStyleCnt="0"/>
      <dgm:spPr/>
    </dgm:pt>
    <dgm:pt modelId="{96AC760E-10DB-474E-A3D1-2D32CA9ED08E}" type="pres">
      <dgm:prSet presAssocID="{79AD1CC0-7E1D-4915-B6FB-2239CE008AFE}" presName="level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DF78E9-C716-424F-AA05-D1A3F2D96221}" type="pres">
      <dgm:prSet presAssocID="{79AD1CC0-7E1D-4915-B6FB-2239CE008AF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ED02D2-147F-42AF-8BB8-A8449D5DFC33}" srcId="{92787842-EDBD-4311-BC68-64038C0D634C}" destId="{CDEA5A42-C9AF-4F26-AD59-C84E69077185}" srcOrd="3" destOrd="0" parTransId="{053276CF-A395-4468-B72E-7CA6178F5631}" sibTransId="{E453AD57-A069-48B1-ADD4-2D01122B1363}"/>
    <dgm:cxn modelId="{2C56677A-7237-4081-BACC-61F57D8FF809}" type="presOf" srcId="{92787842-EDBD-4311-BC68-64038C0D634C}" destId="{CD50463A-B786-4B8E-989B-06C5E7B09FB1}" srcOrd="0" destOrd="0" presId="urn:microsoft.com/office/officeart/2005/8/layout/pyramid3"/>
    <dgm:cxn modelId="{B4EE2C59-ADD4-424B-B064-905DAFF01CB9}" srcId="{92787842-EDBD-4311-BC68-64038C0D634C}" destId="{79AD1CC0-7E1D-4915-B6FB-2239CE008AFE}" srcOrd="5" destOrd="0" parTransId="{E6627385-7911-430B-A1D2-F6C8E858085D}" sibTransId="{4085F88E-E7E1-4292-A6F4-B21E32C1F3E2}"/>
    <dgm:cxn modelId="{7FD4DF61-7527-40E6-93D7-3687A0F9234A}" type="presOf" srcId="{CDEA5A42-C9AF-4F26-AD59-C84E69077185}" destId="{00F4B0B1-8C70-4586-A67A-BCED8A3FFE43}" srcOrd="1" destOrd="0" presId="urn:microsoft.com/office/officeart/2005/8/layout/pyramid3"/>
    <dgm:cxn modelId="{8F0DE6AD-5BC9-4358-9BE2-6EAA2AB34EE6}" type="presOf" srcId="{9601FD5D-4017-4C3B-9329-1B2C39926DDC}" destId="{3DE9DD36-C27F-49D8-82D8-ED2E2BA0291D}" srcOrd="0" destOrd="0" presId="urn:microsoft.com/office/officeart/2005/8/layout/pyramid3"/>
    <dgm:cxn modelId="{8EBF5A93-C438-45C0-BD5E-DC5C9C4A58D6}" type="presOf" srcId="{9601FD5D-4017-4C3B-9329-1B2C39926DDC}" destId="{65C94F08-612A-4D34-A8E7-15EE8D5A2AE2}" srcOrd="1" destOrd="0" presId="urn:microsoft.com/office/officeart/2005/8/layout/pyramid3"/>
    <dgm:cxn modelId="{6383FC86-A965-4B11-A510-8DB994C10CC7}" type="presOf" srcId="{89271DF5-1533-4994-A111-59BFBA3F2906}" destId="{6572A103-AF92-46CB-AA8F-E680636972C3}" srcOrd="1" destOrd="0" presId="urn:microsoft.com/office/officeart/2005/8/layout/pyramid3"/>
    <dgm:cxn modelId="{AAC8D1EA-B84C-43E9-9026-B22843F2E5DD}" type="presOf" srcId="{79AD1CC0-7E1D-4915-B6FB-2239CE008AFE}" destId="{96AC760E-10DB-474E-A3D1-2D32CA9ED08E}" srcOrd="0" destOrd="0" presId="urn:microsoft.com/office/officeart/2005/8/layout/pyramid3"/>
    <dgm:cxn modelId="{634CB58B-4066-46C2-B9AE-944E077298D0}" srcId="{92787842-EDBD-4311-BC68-64038C0D634C}" destId="{00C59FD5-92A6-470D-A535-B4CB8E10C266}" srcOrd="4" destOrd="0" parTransId="{A45A909D-B57E-4E37-9279-CD19B1C8C90F}" sibTransId="{D51F4B53-BE8C-4E93-A88F-AED661AF0CDE}"/>
    <dgm:cxn modelId="{203631B0-E509-498D-AAA1-4EDEC2D74592}" type="presOf" srcId="{00C59FD5-92A6-470D-A535-B4CB8E10C266}" destId="{79E21F96-40BF-4A09-B068-D62E48CCE151}" srcOrd="0" destOrd="0" presId="urn:microsoft.com/office/officeart/2005/8/layout/pyramid3"/>
    <dgm:cxn modelId="{3A520F14-4C85-4472-8B95-E7D5A489F9AE}" type="presOf" srcId="{AE3C470B-B276-4025-B553-6877FF44125B}" destId="{9F5015BD-8EA6-4CAA-B303-5C360403A2B7}" srcOrd="1" destOrd="0" presId="urn:microsoft.com/office/officeart/2005/8/layout/pyramid3"/>
    <dgm:cxn modelId="{86F8F95E-1B81-408B-AE4A-A24A329F79C6}" srcId="{92787842-EDBD-4311-BC68-64038C0D634C}" destId="{AE3C470B-B276-4025-B553-6877FF44125B}" srcOrd="1" destOrd="0" parTransId="{5955A920-DEDF-4214-9E5F-E96653142F5B}" sibTransId="{041FDA2A-A9E3-4F93-88DF-26C1FE9C3DAC}"/>
    <dgm:cxn modelId="{A97158DE-109D-4692-86C7-DA8888236436}" srcId="{92787842-EDBD-4311-BC68-64038C0D634C}" destId="{89271DF5-1533-4994-A111-59BFBA3F2906}" srcOrd="2" destOrd="0" parTransId="{501EC438-31E4-4669-ACA2-BF0C756E59F1}" sibTransId="{E9E62357-BFC2-4342-945E-6EBF01082AF4}"/>
    <dgm:cxn modelId="{C592C193-33F7-4E31-8768-4EC214628D62}" type="presOf" srcId="{89271DF5-1533-4994-A111-59BFBA3F2906}" destId="{0549CF7E-2A59-4F78-AB20-0B6861068046}" srcOrd="0" destOrd="0" presId="urn:microsoft.com/office/officeart/2005/8/layout/pyramid3"/>
    <dgm:cxn modelId="{0D7256FB-62D6-4BBC-AEAB-D6C515DB86C4}" type="presOf" srcId="{79AD1CC0-7E1D-4915-B6FB-2239CE008AFE}" destId="{71DF78E9-C716-424F-AA05-D1A3F2D96221}" srcOrd="1" destOrd="0" presId="urn:microsoft.com/office/officeart/2005/8/layout/pyramid3"/>
    <dgm:cxn modelId="{1B0CA30E-444C-48F2-BA80-8CF801D696C0}" type="presOf" srcId="{AE3C470B-B276-4025-B553-6877FF44125B}" destId="{7CF87C57-5B00-41FB-8DCB-08D8DD9007CF}" srcOrd="0" destOrd="0" presId="urn:microsoft.com/office/officeart/2005/8/layout/pyramid3"/>
    <dgm:cxn modelId="{5AF796FC-6A8B-4224-AF0E-9821EE1CD083}" type="presOf" srcId="{00C59FD5-92A6-470D-A535-B4CB8E10C266}" destId="{D7E127C2-B73C-4A5F-AF4B-97D09B8C7A93}" srcOrd="1" destOrd="0" presId="urn:microsoft.com/office/officeart/2005/8/layout/pyramid3"/>
    <dgm:cxn modelId="{069755A5-0F1E-4EA9-B911-229E0EE135B7}" type="presOf" srcId="{CDEA5A42-C9AF-4F26-AD59-C84E69077185}" destId="{99373DA8-8F5A-41C2-A7EF-FB6BED01A8CB}" srcOrd="0" destOrd="0" presId="urn:microsoft.com/office/officeart/2005/8/layout/pyramid3"/>
    <dgm:cxn modelId="{B58DB420-098A-4278-A3DF-DCE2E452485B}" srcId="{92787842-EDBD-4311-BC68-64038C0D634C}" destId="{9601FD5D-4017-4C3B-9329-1B2C39926DDC}" srcOrd="0" destOrd="0" parTransId="{CC2654AC-A596-4BA3-849A-46C023B24B30}" sibTransId="{03EC8683-AFFE-4E7C-A881-1EBE510E62C5}"/>
    <dgm:cxn modelId="{072B521E-4B72-442D-BA24-5EEB50E308C6}" type="presParOf" srcId="{CD50463A-B786-4B8E-989B-06C5E7B09FB1}" destId="{AFED8D90-C4F1-4165-BFCF-CF2FC4011C1A}" srcOrd="0" destOrd="0" presId="urn:microsoft.com/office/officeart/2005/8/layout/pyramid3"/>
    <dgm:cxn modelId="{7CF70971-82FB-453D-8ED1-1AB1BB7D0233}" type="presParOf" srcId="{AFED8D90-C4F1-4165-BFCF-CF2FC4011C1A}" destId="{3DE9DD36-C27F-49D8-82D8-ED2E2BA0291D}" srcOrd="0" destOrd="0" presId="urn:microsoft.com/office/officeart/2005/8/layout/pyramid3"/>
    <dgm:cxn modelId="{F9403FFE-07F6-4287-9EAF-5D5D32ED98C6}" type="presParOf" srcId="{AFED8D90-C4F1-4165-BFCF-CF2FC4011C1A}" destId="{65C94F08-612A-4D34-A8E7-15EE8D5A2AE2}" srcOrd="1" destOrd="0" presId="urn:microsoft.com/office/officeart/2005/8/layout/pyramid3"/>
    <dgm:cxn modelId="{16E3BB00-1919-48B3-B3D4-315946182DBD}" type="presParOf" srcId="{CD50463A-B786-4B8E-989B-06C5E7B09FB1}" destId="{5C931C91-919C-45CB-95C0-59E0BFF9E001}" srcOrd="1" destOrd="0" presId="urn:microsoft.com/office/officeart/2005/8/layout/pyramid3"/>
    <dgm:cxn modelId="{91442FC9-AF42-4A7B-AA1D-926100F0228E}" type="presParOf" srcId="{5C931C91-919C-45CB-95C0-59E0BFF9E001}" destId="{7CF87C57-5B00-41FB-8DCB-08D8DD9007CF}" srcOrd="0" destOrd="0" presId="urn:microsoft.com/office/officeart/2005/8/layout/pyramid3"/>
    <dgm:cxn modelId="{E5C59DBF-7ED6-4F98-914E-F393CA298925}" type="presParOf" srcId="{5C931C91-919C-45CB-95C0-59E0BFF9E001}" destId="{9F5015BD-8EA6-4CAA-B303-5C360403A2B7}" srcOrd="1" destOrd="0" presId="urn:microsoft.com/office/officeart/2005/8/layout/pyramid3"/>
    <dgm:cxn modelId="{64AA0E9E-52F5-43AA-AE09-8E551A280670}" type="presParOf" srcId="{CD50463A-B786-4B8E-989B-06C5E7B09FB1}" destId="{E4D5005F-7858-43A4-B169-2E25F0E95888}" srcOrd="2" destOrd="0" presId="urn:microsoft.com/office/officeart/2005/8/layout/pyramid3"/>
    <dgm:cxn modelId="{C13A9C0B-8F15-4857-9D16-5E938C9628B5}" type="presParOf" srcId="{E4D5005F-7858-43A4-B169-2E25F0E95888}" destId="{0549CF7E-2A59-4F78-AB20-0B6861068046}" srcOrd="0" destOrd="0" presId="urn:microsoft.com/office/officeart/2005/8/layout/pyramid3"/>
    <dgm:cxn modelId="{875863C2-17BA-4662-A3F9-4993E24027F9}" type="presParOf" srcId="{E4D5005F-7858-43A4-B169-2E25F0E95888}" destId="{6572A103-AF92-46CB-AA8F-E680636972C3}" srcOrd="1" destOrd="0" presId="urn:microsoft.com/office/officeart/2005/8/layout/pyramid3"/>
    <dgm:cxn modelId="{114BC91D-79FA-471B-A372-113E95B3207D}" type="presParOf" srcId="{CD50463A-B786-4B8E-989B-06C5E7B09FB1}" destId="{24B62903-BB29-4842-8FA1-50C66129009B}" srcOrd="3" destOrd="0" presId="urn:microsoft.com/office/officeart/2005/8/layout/pyramid3"/>
    <dgm:cxn modelId="{A773E904-A72A-4697-A1D1-709810C44747}" type="presParOf" srcId="{24B62903-BB29-4842-8FA1-50C66129009B}" destId="{99373DA8-8F5A-41C2-A7EF-FB6BED01A8CB}" srcOrd="0" destOrd="0" presId="urn:microsoft.com/office/officeart/2005/8/layout/pyramid3"/>
    <dgm:cxn modelId="{7A2D9F86-CB47-47E8-8FC0-8ABCD0230839}" type="presParOf" srcId="{24B62903-BB29-4842-8FA1-50C66129009B}" destId="{00F4B0B1-8C70-4586-A67A-BCED8A3FFE43}" srcOrd="1" destOrd="0" presId="urn:microsoft.com/office/officeart/2005/8/layout/pyramid3"/>
    <dgm:cxn modelId="{29DD4271-21C0-4449-9BC2-5F10B31C3860}" type="presParOf" srcId="{CD50463A-B786-4B8E-989B-06C5E7B09FB1}" destId="{D460EA90-1662-4802-9B5B-E52E03FC72A0}" srcOrd="4" destOrd="0" presId="urn:microsoft.com/office/officeart/2005/8/layout/pyramid3"/>
    <dgm:cxn modelId="{506657F5-40EB-46B0-8304-22EAF1ABFBDD}" type="presParOf" srcId="{D460EA90-1662-4802-9B5B-E52E03FC72A0}" destId="{79E21F96-40BF-4A09-B068-D62E48CCE151}" srcOrd="0" destOrd="0" presId="urn:microsoft.com/office/officeart/2005/8/layout/pyramid3"/>
    <dgm:cxn modelId="{5E41714B-9EC1-48CD-AA95-5925C20E4CA2}" type="presParOf" srcId="{D460EA90-1662-4802-9B5B-E52E03FC72A0}" destId="{D7E127C2-B73C-4A5F-AF4B-97D09B8C7A93}" srcOrd="1" destOrd="0" presId="urn:microsoft.com/office/officeart/2005/8/layout/pyramid3"/>
    <dgm:cxn modelId="{FF38F91E-FBA7-4873-A598-05E0C25163E8}" type="presParOf" srcId="{CD50463A-B786-4B8E-989B-06C5E7B09FB1}" destId="{DA03504B-02A3-4EB6-A267-AEC02AF2D135}" srcOrd="5" destOrd="0" presId="urn:microsoft.com/office/officeart/2005/8/layout/pyramid3"/>
    <dgm:cxn modelId="{77904342-9DC4-4A44-B8E1-1E48A923C425}" type="presParOf" srcId="{DA03504B-02A3-4EB6-A267-AEC02AF2D135}" destId="{96AC760E-10DB-474E-A3D1-2D32CA9ED08E}" srcOrd="0" destOrd="0" presId="urn:microsoft.com/office/officeart/2005/8/layout/pyramid3"/>
    <dgm:cxn modelId="{D1548AEA-19B3-4C63-9480-DE62D4C01B01}" type="presParOf" srcId="{DA03504B-02A3-4EB6-A267-AEC02AF2D135}" destId="{71DF78E9-C716-424F-AA05-D1A3F2D96221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E9DD36-C27F-49D8-82D8-ED2E2BA0291D}">
      <dsp:nvSpPr>
        <dsp:cNvPr id="0" name=""/>
        <dsp:cNvSpPr/>
      </dsp:nvSpPr>
      <dsp:spPr>
        <a:xfrm rot="10800000">
          <a:off x="0" y="0"/>
          <a:ext cx="10058400" cy="670454"/>
        </a:xfrm>
        <a:prstGeom prst="trapezoid">
          <a:avLst>
            <a:gd name="adj" fmla="val 12502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2,629 Near Grads identified by SAS VA</a:t>
          </a:r>
        </a:p>
      </dsp:txBody>
      <dsp:txXfrm rot="-10800000">
        <a:off x="1760219" y="0"/>
        <a:ext cx="6537960" cy="670454"/>
      </dsp:txXfrm>
    </dsp:sp>
    <dsp:sp modelId="{7CF87C57-5B00-41FB-8DCB-08D8DD9007CF}">
      <dsp:nvSpPr>
        <dsp:cNvPr id="0" name=""/>
        <dsp:cNvSpPr/>
      </dsp:nvSpPr>
      <dsp:spPr>
        <a:xfrm rot="10800000">
          <a:off x="838199" y="670454"/>
          <a:ext cx="8382000" cy="670454"/>
        </a:xfrm>
        <a:prstGeom prst="trapezoid">
          <a:avLst>
            <a:gd name="adj" fmla="val 125020"/>
          </a:avLst>
        </a:prstGeom>
        <a:solidFill>
          <a:schemeClr val="accent4">
            <a:hueOff val="548711"/>
            <a:satOff val="19840"/>
            <a:lumOff val="-7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2,380 with valid phone # approached by </a:t>
          </a:r>
          <a:endParaRPr lang="en-US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Gwen </a:t>
          </a:r>
          <a:r>
            <a:rPr lang="en-US" sz="1800" kern="1200" dirty="0"/>
            <a:t>AI via text</a:t>
          </a:r>
        </a:p>
      </dsp:txBody>
      <dsp:txXfrm rot="-10800000">
        <a:off x="2305049" y="670454"/>
        <a:ext cx="5448300" cy="670454"/>
      </dsp:txXfrm>
    </dsp:sp>
    <dsp:sp modelId="{0549CF7E-2A59-4F78-AB20-0B6861068046}">
      <dsp:nvSpPr>
        <dsp:cNvPr id="0" name=""/>
        <dsp:cNvSpPr/>
      </dsp:nvSpPr>
      <dsp:spPr>
        <a:xfrm rot="10800000">
          <a:off x="1676399" y="1340908"/>
          <a:ext cx="6705600" cy="670454"/>
        </a:xfrm>
        <a:prstGeom prst="trapezoid">
          <a:avLst>
            <a:gd name="adj" fmla="val 125020"/>
          </a:avLst>
        </a:prstGeom>
        <a:solidFill>
          <a:schemeClr val="accent4">
            <a:hueOff val="1097422"/>
            <a:satOff val="39680"/>
            <a:lumOff val="-15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1,911 opt in</a:t>
          </a:r>
        </a:p>
      </dsp:txBody>
      <dsp:txXfrm rot="-10800000">
        <a:off x="2849879" y="1340908"/>
        <a:ext cx="4358640" cy="670454"/>
      </dsp:txXfrm>
    </dsp:sp>
    <dsp:sp modelId="{99373DA8-8F5A-41C2-A7EF-FB6BED01A8CB}">
      <dsp:nvSpPr>
        <dsp:cNvPr id="0" name=""/>
        <dsp:cNvSpPr/>
      </dsp:nvSpPr>
      <dsp:spPr>
        <a:xfrm rot="10800000">
          <a:off x="2514599" y="2011362"/>
          <a:ext cx="5029199" cy="670454"/>
        </a:xfrm>
        <a:prstGeom prst="trapezoid">
          <a:avLst>
            <a:gd name="adj" fmla="val 125020"/>
          </a:avLst>
        </a:prstGeom>
        <a:solidFill>
          <a:schemeClr val="accent4">
            <a:hueOff val="1646132"/>
            <a:satOff val="59520"/>
            <a:lumOff val="-23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651 engage Gwen, 34%</a:t>
          </a:r>
        </a:p>
      </dsp:txBody>
      <dsp:txXfrm rot="-10800000">
        <a:off x="3394709" y="2011362"/>
        <a:ext cx="3268980" cy="670454"/>
      </dsp:txXfrm>
    </dsp:sp>
    <dsp:sp modelId="{79E21F96-40BF-4A09-B068-D62E48CCE151}">
      <dsp:nvSpPr>
        <dsp:cNvPr id="0" name=""/>
        <dsp:cNvSpPr/>
      </dsp:nvSpPr>
      <dsp:spPr>
        <a:xfrm rot="10800000">
          <a:off x="3352799" y="2681816"/>
          <a:ext cx="3352800" cy="670454"/>
        </a:xfrm>
        <a:prstGeom prst="trapezoid">
          <a:avLst>
            <a:gd name="adj" fmla="val 125020"/>
          </a:avLst>
        </a:prstGeom>
        <a:solidFill>
          <a:schemeClr val="accent4">
            <a:hueOff val="2194843"/>
            <a:satOff val="79360"/>
            <a:lumOff val="-31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187 re-enroll fall, 29%</a:t>
          </a:r>
        </a:p>
      </dsp:txBody>
      <dsp:txXfrm rot="-10800000">
        <a:off x="3939539" y="2681816"/>
        <a:ext cx="2179320" cy="670454"/>
      </dsp:txXfrm>
    </dsp:sp>
    <dsp:sp modelId="{96AC760E-10DB-474E-A3D1-2D32CA9ED08E}">
      <dsp:nvSpPr>
        <dsp:cNvPr id="0" name=""/>
        <dsp:cNvSpPr/>
      </dsp:nvSpPr>
      <dsp:spPr>
        <a:xfrm rot="10800000">
          <a:off x="4191000" y="3352270"/>
          <a:ext cx="1676400" cy="670454"/>
        </a:xfrm>
        <a:prstGeom prst="trapezoid">
          <a:avLst>
            <a:gd name="adj" fmla="val 125020"/>
          </a:avLst>
        </a:prstGeom>
        <a:solidFill>
          <a:schemeClr val="accent4">
            <a:hueOff val="2743554"/>
            <a:satOff val="99200"/>
            <a:lumOff val="-39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#  that graduate ?</a:t>
          </a:r>
        </a:p>
      </dsp:txBody>
      <dsp:txXfrm rot="-10800000">
        <a:off x="4191000" y="3352270"/>
        <a:ext cx="1676400" cy="6704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7DBA2CC-E38F-4427-8637-CAE71D3B01AE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66767DA-5046-4C91-BE60-218A4A8DB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386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8C75-42FD-4728-BA54-37149B234FEB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A72B-07C1-471F-BD76-248A5F06C24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69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8C75-42FD-4728-BA54-37149B234FEB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A72B-07C1-471F-BD76-248A5F06C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50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8C75-42FD-4728-BA54-37149B234FEB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A72B-07C1-471F-BD76-248A5F06C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1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8C75-42FD-4728-BA54-37149B234FEB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A72B-07C1-471F-BD76-248A5F06C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895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8C75-42FD-4728-BA54-37149B234FEB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A72B-07C1-471F-BD76-248A5F06C24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3158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8C75-42FD-4728-BA54-37149B234FEB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A72B-07C1-471F-BD76-248A5F06C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6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8C75-42FD-4728-BA54-37149B234FEB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A72B-07C1-471F-BD76-248A5F06C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8C75-42FD-4728-BA54-37149B234FEB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A72B-07C1-471F-BD76-248A5F06C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29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8C75-42FD-4728-BA54-37149B234FEB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A72B-07C1-471F-BD76-248A5F06C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648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C738C75-42FD-4728-BA54-37149B234FEB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067A72B-07C1-471F-BD76-248A5F06C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813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8C75-42FD-4728-BA54-37149B234FEB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A72B-07C1-471F-BD76-248A5F06C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898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C738C75-42FD-4728-BA54-37149B234FEB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067A72B-07C1-471F-BD76-248A5F06C24D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8027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https://www.hccfl.edu/sites/default/files/images/2019-06/HCC-seal-logo-email.png" TargetMode="External"/><Relationship Id="rId2" Type="http://schemas.openxmlformats.org/officeDocument/2006/relationships/hyperlink" Target="https://www.hccfl.edu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https://www.hccfl.edu/sites/default/files/images/2019-06/HCC-seal-logo-email.png" TargetMode="External"/><Relationship Id="rId2" Type="http://schemas.openxmlformats.org/officeDocument/2006/relationships/hyperlink" Target="https://www.hccfl.edu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0051" y="1036320"/>
            <a:ext cx="10058400" cy="1795272"/>
          </a:xfrm>
        </p:spPr>
        <p:txBody>
          <a:bodyPr>
            <a:normAutofit/>
          </a:bodyPr>
          <a:lstStyle/>
          <a:p>
            <a:pPr algn="r"/>
            <a:r>
              <a:rPr lang="en-US" sz="6000" dirty="0"/>
              <a:t>L</a:t>
            </a:r>
            <a:r>
              <a:rPr lang="en-US" sz="6000" dirty="0" smtClean="0"/>
              <a:t>ocal Solutions to the </a:t>
            </a:r>
            <a:br>
              <a:rPr lang="en-US" sz="6000" dirty="0" smtClean="0"/>
            </a:br>
            <a:r>
              <a:rPr lang="en-US" sz="6000" dirty="0" smtClean="0"/>
              <a:t>National Attainment Challenge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7200" dirty="0" smtClean="0"/>
              <a:t>Near Grad Full Circle</a:t>
            </a:r>
            <a:endParaRPr lang="en-US" sz="7200" dirty="0"/>
          </a:p>
        </p:txBody>
      </p:sp>
      <p:pic>
        <p:nvPicPr>
          <p:cNvPr id="4" name="Picture 3" descr="HCC monogram with seal">
            <a:hlinkClick r:id="rId2"/>
          </p:cNvPr>
          <p:cNvPicPr/>
          <p:nvPr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640" y="3069566"/>
            <a:ext cx="3123565" cy="1148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572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Barriers </a:t>
            </a:r>
            <a:r>
              <a:rPr lang="en-US" dirty="0" smtClean="0"/>
              <a:t>to </a:t>
            </a:r>
            <a:r>
              <a:rPr lang="en-US" dirty="0" smtClean="0"/>
              <a:t>Near Grad Completion: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1096963" y="1846263"/>
          <a:ext cx="100584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226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</a:t>
            </a:r>
            <a:r>
              <a:rPr lang="en-US" dirty="0" smtClean="0"/>
              <a:t>response: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8655" y="1930400"/>
            <a:ext cx="3835927" cy="3879273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>
            <a:off x="8410633" y="4973781"/>
            <a:ext cx="1754909" cy="53570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/>
          <p:cNvSpPr/>
          <p:nvPr/>
        </p:nvSpPr>
        <p:spPr>
          <a:xfrm rot="10800000">
            <a:off x="1927695" y="4973781"/>
            <a:ext cx="1754909" cy="53570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8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Continued Evolution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August 2020</a:t>
            </a:r>
            <a:r>
              <a:rPr lang="en-US" sz="2400" dirty="0" smtClean="0"/>
              <a:t>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  Gwen reaches out to Near Grads offering free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Knack</a:t>
            </a:r>
            <a:r>
              <a:rPr lang="en-US" sz="2400" dirty="0" smtClean="0"/>
              <a:t> peer-to-peer online tutoring and supplemental instruction.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  Gwen lets Near Grads know she speaks Spanish and other languages.</a:t>
            </a:r>
          </a:p>
        </p:txBody>
      </p:sp>
    </p:spTree>
    <p:extLst>
      <p:ext uri="{BB962C8B-B14F-4D97-AF65-F5344CB8AC3E}">
        <p14:creationId xmlns:p14="http://schemas.microsoft.com/office/powerpoint/2010/main" val="34687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2021 Spring Campaign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 </a:t>
            </a:r>
            <a:r>
              <a:rPr lang="en-US" sz="2400" dirty="0" smtClean="0"/>
              <a:t>Gwen supports Near Grads that returned in fall 2020 and re-enrolled spring       2021.</a:t>
            </a:r>
            <a:r>
              <a:rPr lang="en-US" sz="2400" dirty="0" smtClean="0"/>
              <a:t> 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  Gwen </a:t>
            </a:r>
            <a:r>
              <a:rPr lang="en-US" sz="2400" dirty="0"/>
              <a:t>deploys new campaign to Near </a:t>
            </a:r>
            <a:r>
              <a:rPr lang="en-US" sz="2400" dirty="0" smtClean="0"/>
              <a:t>Grads last enrolled spring 2020.</a:t>
            </a:r>
            <a:endParaRPr lang="en-US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  </a:t>
            </a:r>
            <a:r>
              <a:rPr lang="en-US" sz="2400" dirty="0" smtClean="0"/>
              <a:t>  Gwen lets </a:t>
            </a:r>
            <a:r>
              <a:rPr lang="en-US" sz="2400" dirty="0"/>
              <a:t>students know </a:t>
            </a:r>
            <a:r>
              <a:rPr lang="en-US" sz="2400" dirty="0" smtClean="0"/>
              <a:t>credits remaining</a:t>
            </a:r>
            <a:r>
              <a:rPr lang="en-US" sz="2400" dirty="0"/>
              <a:t>, but also toward </a:t>
            </a:r>
            <a:r>
              <a:rPr lang="en-US" sz="2400" dirty="0" smtClean="0"/>
              <a:t>what </a:t>
            </a:r>
            <a:r>
              <a:rPr lang="en-US" sz="2400" dirty="0"/>
              <a:t>degree</a:t>
            </a:r>
            <a:r>
              <a:rPr lang="en-US" sz="2400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99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Steps: </a:t>
            </a:r>
            <a:r>
              <a:rPr lang="en-US" i="1" dirty="0" smtClean="0"/>
              <a:t>Beyond </a:t>
            </a:r>
            <a:r>
              <a:rPr lang="en-US" i="1" dirty="0" smtClean="0"/>
              <a:t>2020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Expand to other BI/AI </a:t>
            </a:r>
            <a:r>
              <a:rPr lang="en-US" sz="2400" dirty="0" smtClean="0"/>
              <a:t>usage. </a:t>
            </a:r>
            <a:r>
              <a:rPr lang="en-US" sz="2400" dirty="0"/>
              <a:t>Expansion is project driven with clear objectives, not a communication tool per </a:t>
            </a:r>
            <a:r>
              <a:rPr lang="en-US" sz="2400" dirty="0" smtClean="0"/>
              <a:t>se.</a:t>
            </a: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  Applicant recruitment.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  Reversal of summer melt.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  Guide </a:t>
            </a:r>
            <a:r>
              <a:rPr lang="en-US" sz="2400" dirty="0"/>
              <a:t>students </a:t>
            </a:r>
            <a:r>
              <a:rPr lang="en-US" sz="2400" dirty="0" smtClean="0"/>
              <a:t>to completion.  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60" y="2418608"/>
            <a:ext cx="5730239" cy="346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0051" y="1036320"/>
            <a:ext cx="10058400" cy="1795272"/>
          </a:xfrm>
        </p:spPr>
        <p:txBody>
          <a:bodyPr>
            <a:normAutofit/>
          </a:bodyPr>
          <a:lstStyle/>
          <a:p>
            <a:pPr algn="r"/>
            <a:r>
              <a:rPr lang="en-US" sz="6000" dirty="0"/>
              <a:t>L</a:t>
            </a:r>
            <a:r>
              <a:rPr lang="en-US" sz="6000" dirty="0" smtClean="0"/>
              <a:t>ocal Solutions to the </a:t>
            </a:r>
            <a:br>
              <a:rPr lang="en-US" sz="6000" dirty="0" smtClean="0"/>
            </a:br>
            <a:r>
              <a:rPr lang="en-US" sz="6000" dirty="0" smtClean="0"/>
              <a:t>National Attainment Challenge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7200" dirty="0" smtClean="0"/>
              <a:t>Near Grad Full Circle</a:t>
            </a:r>
            <a:endParaRPr lang="en-US" sz="7200" dirty="0"/>
          </a:p>
        </p:txBody>
      </p:sp>
      <p:pic>
        <p:nvPicPr>
          <p:cNvPr id="4" name="Picture 3" descr="HCC monogram with seal">
            <a:hlinkClick r:id="rId2"/>
          </p:cNvPr>
          <p:cNvPicPr/>
          <p:nvPr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640" y="3069566"/>
            <a:ext cx="3123565" cy="1148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772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894080"/>
            <a:ext cx="10058400" cy="812800"/>
          </a:xfrm>
        </p:spPr>
        <p:txBody>
          <a:bodyPr/>
          <a:lstStyle/>
          <a:p>
            <a:r>
              <a:rPr lang="en-US" dirty="0" smtClean="0"/>
              <a:t>The Opportunity: </a:t>
            </a:r>
            <a:r>
              <a:rPr lang="en-US" i="1" dirty="0" smtClean="0"/>
              <a:t>The Power to Know 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59280"/>
            <a:ext cx="10058400" cy="3220720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 Near Grad </a:t>
            </a:r>
            <a:r>
              <a:rPr lang="en-US" sz="2400" dirty="0" smtClean="0"/>
              <a:t>is an HCC-designed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SAS</a:t>
            </a:r>
            <a:r>
              <a:rPr lang="en-US" sz="2400" dirty="0" smtClean="0"/>
              <a:t> Business Intelligence (BI) application developed in 2013 that identifies current or </a:t>
            </a:r>
            <a:r>
              <a:rPr lang="en-US" sz="2400" u="sng" dirty="0" smtClean="0"/>
              <a:t>former</a:t>
            </a:r>
            <a:r>
              <a:rPr lang="en-US" sz="2400" dirty="0" smtClean="0"/>
              <a:t> students within a semester or less of degree attainment.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 </a:t>
            </a:r>
            <a:r>
              <a:rPr lang="en-US" sz="2400" dirty="0" smtClean="0"/>
              <a:t> The effort begins to gain attention in 2015 …</a:t>
            </a:r>
          </a:p>
          <a:p>
            <a:pPr marL="1071400" lvl="6" indent="0">
              <a:buNone/>
            </a:pPr>
            <a:r>
              <a:rPr lang="en-US" sz="1800" dirty="0" smtClean="0"/>
              <a:t>(and HCC wins the </a:t>
            </a:r>
            <a:r>
              <a:rPr lang="en-US" sz="1800" i="1" dirty="0" smtClean="0"/>
              <a:t>Excellence in Education Award</a:t>
            </a:r>
            <a:r>
              <a:rPr lang="en-US" sz="1800" dirty="0" smtClean="0"/>
              <a:t> at the 2017 SAS Global Forum </a:t>
            </a:r>
          </a:p>
          <a:p>
            <a:pPr marL="1071400" lvl="6" indent="0">
              <a:buNone/>
            </a:pPr>
            <a:r>
              <a:rPr lang="en-US" sz="1800" dirty="0" smtClean="0"/>
              <a:t>as well as Texas A&amp;M University)</a:t>
            </a:r>
          </a:p>
          <a:p>
            <a:pPr marL="0" indent="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21469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849C6D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874" y="135370"/>
            <a:ext cx="11480800" cy="604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20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Opportunity: </a:t>
            </a:r>
            <a:r>
              <a:rPr lang="en-US" i="1" dirty="0"/>
              <a:t>The Power to Know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418AB3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 Pilots </a:t>
            </a:r>
            <a:r>
              <a:rPr lang="en-US" sz="2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to execute Near Grad have been attempted, but large-scale, college-wide, sustainable processes have been elusive.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03469" y="3318626"/>
            <a:ext cx="5039360" cy="707886"/>
          </a:xfrm>
          <a:prstGeom prst="rect">
            <a:avLst/>
          </a:prstGeom>
          <a:gradFill>
            <a:gsLst>
              <a:gs pos="6000">
                <a:schemeClr val="accent3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</a:rPr>
              <a:t>Winning Back Stop-Outs</a:t>
            </a:r>
            <a:r>
              <a:rPr lang="en-US" sz="2000" dirty="0" smtClean="0"/>
              <a:t>, Helios Education Foundation and UF College of Education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997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Solution: </a:t>
            </a:r>
            <a:r>
              <a:rPr lang="en-US" i="1" dirty="0" smtClean="0"/>
              <a:t>The confluence of BI and AI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 AdmitHub</a:t>
            </a:r>
            <a:r>
              <a:rPr lang="en-US" sz="2400" dirty="0" smtClean="0"/>
              <a:t> develops an Artificial Intelligence (AI) driven </a:t>
            </a:r>
            <a:r>
              <a:rPr lang="en-US" sz="2400" dirty="0" err="1" smtClean="0"/>
              <a:t>chatbot</a:t>
            </a:r>
            <a:r>
              <a:rPr lang="en-US" sz="2400" dirty="0" smtClean="0"/>
              <a:t> or virtual advisor that converses via </a:t>
            </a:r>
            <a:r>
              <a:rPr lang="en-US" sz="2400" u="sng" dirty="0" smtClean="0"/>
              <a:t>text messaging</a:t>
            </a:r>
            <a:r>
              <a:rPr lang="en-US" sz="2400" dirty="0" smtClean="0"/>
              <a:t>, social media, website, etc.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  </a:t>
            </a:r>
            <a:r>
              <a:rPr lang="en-US" sz="2400" dirty="0" smtClean="0"/>
              <a:t>AI brain becomes smarter as it engages with students. Available </a:t>
            </a:r>
            <a:r>
              <a:rPr lang="en-US" sz="2400" dirty="0"/>
              <a:t>24/7. </a:t>
            </a:r>
            <a:endParaRPr lang="en-US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  AI augments the professional cadre of the institution.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29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SAS BI,  </a:t>
            </a:r>
            <a:r>
              <a:rPr lang="en-US" i="1" dirty="0" smtClean="0"/>
              <a:t>Meet AdmitHub AI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  Near Grad application updated nightly.  Data manipulation &amp; immediacy are critical to effective AI application.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  BI </a:t>
            </a:r>
            <a:r>
              <a:rPr lang="en-US" sz="2400" dirty="0" smtClean="0"/>
              <a:t>feed </a:t>
            </a:r>
            <a:r>
              <a:rPr lang="en-US" sz="2400" dirty="0"/>
              <a:t>into </a:t>
            </a:r>
            <a:r>
              <a:rPr lang="en-US" sz="2400" dirty="0" smtClean="0"/>
              <a:t>AI of targeted student cohorts.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  AI is deployed to engage Near Grads, provide solutions tailored to specific student needs, and facilitate re-enrollment to completion.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  AI is branded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“Gwen”</a:t>
            </a:r>
            <a:r>
              <a:rPr lang="en-US" sz="2400" dirty="0" smtClean="0"/>
              <a:t> after our sixth president, the late Dr. Gwendolyn Stephenson.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40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 </a:t>
            </a:r>
            <a:r>
              <a:rPr lang="en-US" dirty="0" smtClean="0"/>
              <a:t>Grad Cohort:  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Students last </a:t>
            </a:r>
            <a:r>
              <a:rPr lang="en-US" sz="2400" dirty="0"/>
              <a:t>enrolled </a:t>
            </a:r>
            <a:r>
              <a:rPr lang="en-US" sz="2400" dirty="0" smtClean="0"/>
              <a:t>fall </a:t>
            </a:r>
            <a:r>
              <a:rPr lang="en-US" sz="2400" dirty="0"/>
              <a:t>2018 through fall </a:t>
            </a:r>
            <a:r>
              <a:rPr lang="en-US" sz="2400" dirty="0" smtClean="0"/>
              <a:t>2019 -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Did </a:t>
            </a:r>
            <a:r>
              <a:rPr lang="en-US" sz="2400" dirty="0"/>
              <a:t>not enroll spring 2020, summer 2020, or register for </a:t>
            </a:r>
            <a:r>
              <a:rPr lang="en-US" sz="2400" dirty="0" smtClean="0"/>
              <a:t>fall  (at time of SAS VA query)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Within </a:t>
            </a:r>
            <a:r>
              <a:rPr lang="en-US" sz="2400" dirty="0"/>
              <a:t>15 credit hours or less of degree </a:t>
            </a:r>
            <a:r>
              <a:rPr lang="en-US" sz="2400" dirty="0" smtClean="0"/>
              <a:t>completion.</a:t>
            </a:r>
            <a:endParaRPr lang="en-US" sz="2400" dirty="0"/>
          </a:p>
          <a:p>
            <a:endParaRPr lang="en-US" sz="2400" dirty="0" smtClean="0"/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528" y="3205941"/>
            <a:ext cx="2560320" cy="2092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659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Near </a:t>
            </a:r>
            <a:r>
              <a:rPr lang="en-US" dirty="0" smtClean="0"/>
              <a:t>Grad by the Numbers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5543092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2989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So, what happened to the 187 Near Grads that re-enrolled in </a:t>
            </a:r>
            <a:r>
              <a:rPr lang="en-US" dirty="0" smtClean="0">
                <a:solidFill>
                  <a:srgbClr val="C00000"/>
                </a:solidFill>
              </a:rPr>
              <a:t>fall 2020?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u="sng" dirty="0" smtClean="0"/>
              <a:t>81% (151) had a positive outcome</a:t>
            </a:r>
          </a:p>
          <a:p>
            <a:r>
              <a:rPr lang="en-US" sz="2800" dirty="0" smtClean="0"/>
              <a:t>41 completed degrees.</a:t>
            </a:r>
          </a:p>
          <a:p>
            <a:r>
              <a:rPr lang="en-US" sz="2800" dirty="0" smtClean="0"/>
              <a:t>70 completed courses and re-enrolled this spring 2021. </a:t>
            </a:r>
          </a:p>
          <a:p>
            <a:r>
              <a:rPr lang="en-US" sz="2800" dirty="0" smtClean="0"/>
              <a:t>40 completed courses with GPA &gt;2.0 and did not enroll spring.</a:t>
            </a:r>
          </a:p>
          <a:p>
            <a:r>
              <a:rPr lang="en-US" sz="2800" dirty="0" smtClean="0"/>
              <a:t>36 completed courses with GPA &lt; 2.0 and did not enroll spring.</a:t>
            </a:r>
          </a:p>
        </p:txBody>
      </p:sp>
    </p:spTree>
    <p:extLst>
      <p:ext uri="{BB962C8B-B14F-4D97-AF65-F5344CB8AC3E}">
        <p14:creationId xmlns:p14="http://schemas.microsoft.com/office/powerpoint/2010/main" val="100964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1214</TotalTime>
  <Words>559</Words>
  <Application>Microsoft Office PowerPoint</Application>
  <PresentationFormat>Widescreen</PresentationFormat>
  <Paragraphs>57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Calibri</vt:lpstr>
      <vt:lpstr>Calibri Light</vt:lpstr>
      <vt:lpstr>Wingdings</vt:lpstr>
      <vt:lpstr>Retrospect</vt:lpstr>
      <vt:lpstr>Local Solutions to the  National Attainment Challenge</vt:lpstr>
      <vt:lpstr>The Opportunity: The Power to Know </vt:lpstr>
      <vt:lpstr>PowerPoint Presentation</vt:lpstr>
      <vt:lpstr>The Opportunity: The Power to Know </vt:lpstr>
      <vt:lpstr>A Solution: The confluence of BI and AI</vt:lpstr>
      <vt:lpstr>SAS BI,  Meet AdmitHub AI</vt:lpstr>
      <vt:lpstr>Near Grad Cohort:  </vt:lpstr>
      <vt:lpstr>Near Grad by the Numbers</vt:lpstr>
      <vt:lpstr>So, what happened to the 187 Near Grads that re-enrolled in fall 2020?</vt:lpstr>
      <vt:lpstr>Barriers to Near Grad Completion:</vt:lpstr>
      <vt:lpstr>Common response:</vt:lpstr>
      <vt:lpstr>Continued Evolution</vt:lpstr>
      <vt:lpstr>2021 Spring Campaign</vt:lpstr>
      <vt:lpstr>Next Steps: Beyond 2020</vt:lpstr>
      <vt:lpstr>Local Solutions to the  National Attainment Challenge</vt:lpstr>
    </vt:vector>
  </TitlesOfParts>
  <Company>Hillsborough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Driving Change:  Local Solutions to the National Attainment Challenge</dc:title>
  <dc:creator>Nagy, Paul</dc:creator>
  <cp:lastModifiedBy>Nagy, Paul</cp:lastModifiedBy>
  <cp:revision>119</cp:revision>
  <cp:lastPrinted>2021-01-26T17:15:03Z</cp:lastPrinted>
  <dcterms:created xsi:type="dcterms:W3CDTF">2020-07-10T15:31:50Z</dcterms:created>
  <dcterms:modified xsi:type="dcterms:W3CDTF">2021-02-24T15:11:43Z</dcterms:modified>
</cp:coreProperties>
</file>