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handoutMasterIdLst>
    <p:handoutMasterId r:id="rId20"/>
  </p:handoutMasterIdLst>
  <p:sldIdLst>
    <p:sldId id="256" r:id="rId3"/>
    <p:sldId id="272" r:id="rId4"/>
    <p:sldId id="257" r:id="rId5"/>
    <p:sldId id="269" r:id="rId6"/>
    <p:sldId id="270" r:id="rId7"/>
    <p:sldId id="273" r:id="rId8"/>
    <p:sldId id="258" r:id="rId9"/>
    <p:sldId id="263" r:id="rId10"/>
    <p:sldId id="265" r:id="rId11"/>
    <p:sldId id="271" r:id="rId12"/>
    <p:sldId id="266" r:id="rId13"/>
    <p:sldId id="264" r:id="rId14"/>
    <p:sldId id="259" r:id="rId15"/>
    <p:sldId id="260" r:id="rId16"/>
    <p:sldId id="261" r:id="rId17"/>
    <p:sldId id="262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FEE02-DD04-4768-9D4D-1A08C324F21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5E7C935-6B1C-43BE-B432-16734D39D516}">
      <dgm:prSet phldrT="[Text]"/>
      <dgm:spPr>
        <a:solidFill>
          <a:srgbClr val="FFC000"/>
        </a:solidFill>
      </dgm:spPr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Faculty Discipline Committee Review and Vote</a:t>
          </a:r>
          <a:endParaRPr lang="en-US" b="1" dirty="0">
            <a:solidFill>
              <a:schemeClr val="tx1"/>
            </a:solidFill>
          </a:endParaRPr>
        </a:p>
      </dgm:t>
    </dgm:pt>
    <dgm:pt modelId="{3532A3E1-CBD9-4A47-A1A3-99A2A5F02975}" type="parTrans" cxnId="{C1DBB4F8-7CF7-4469-9EF5-AC1B474F6A82}">
      <dgm:prSet/>
      <dgm:spPr/>
      <dgm:t>
        <a:bodyPr/>
        <a:lstStyle/>
        <a:p>
          <a:pPr algn="ctr"/>
          <a:endParaRPr lang="en-US"/>
        </a:p>
      </dgm:t>
    </dgm:pt>
    <dgm:pt modelId="{DA64A311-1318-49AB-87E6-CEFC507B18D7}" type="sibTrans" cxnId="{C1DBB4F8-7CF7-4469-9EF5-AC1B474F6A82}">
      <dgm:prSet/>
      <dgm:spPr/>
      <dgm:t>
        <a:bodyPr/>
        <a:lstStyle/>
        <a:p>
          <a:pPr algn="ctr"/>
          <a:endParaRPr lang="en-US"/>
        </a:p>
      </dgm:t>
    </dgm:pt>
    <dgm:pt modelId="{B1F5E715-F15B-4427-A87D-FE5693470B1D}">
      <dgm:prSet phldrT="[Text]"/>
      <dgm:spPr>
        <a:solidFill>
          <a:srgbClr val="FFC000"/>
        </a:solidFill>
      </dgm:spPr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ACC Oversight Committee Review and Vote</a:t>
          </a:r>
          <a:endParaRPr lang="en-US" b="1" dirty="0">
            <a:solidFill>
              <a:schemeClr val="tx1"/>
            </a:solidFill>
          </a:endParaRPr>
        </a:p>
      </dgm:t>
    </dgm:pt>
    <dgm:pt modelId="{84F65EB0-B597-4CBC-A7D9-D3A16F248E57}" type="parTrans" cxnId="{D5C85DE1-D5EC-4989-A38A-C41B5FEFC935}">
      <dgm:prSet/>
      <dgm:spPr/>
      <dgm:t>
        <a:bodyPr/>
        <a:lstStyle/>
        <a:p>
          <a:pPr algn="ctr"/>
          <a:endParaRPr lang="en-US"/>
        </a:p>
      </dgm:t>
    </dgm:pt>
    <dgm:pt modelId="{9C0BDC1A-A5FD-459A-92E0-DDB730C09239}" type="sibTrans" cxnId="{D5C85DE1-D5EC-4989-A38A-C41B5FEFC935}">
      <dgm:prSet/>
      <dgm:spPr/>
      <dgm:t>
        <a:bodyPr/>
        <a:lstStyle/>
        <a:p>
          <a:pPr algn="ctr"/>
          <a:endParaRPr lang="en-US"/>
        </a:p>
      </dgm:t>
    </dgm:pt>
    <dgm:pt modelId="{6A5F2237-0312-43DE-95A2-36469AEAF0EB}">
      <dgm:prSet phldrT="[Text]"/>
      <dgm:spPr>
        <a:solidFill>
          <a:srgbClr val="FFC000"/>
        </a:solidFill>
      </dgm:spPr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Consideration by ACC Committee</a:t>
          </a:r>
          <a:endParaRPr lang="en-US" b="1" dirty="0">
            <a:solidFill>
              <a:schemeClr val="tx1"/>
            </a:solidFill>
          </a:endParaRPr>
        </a:p>
      </dgm:t>
    </dgm:pt>
    <dgm:pt modelId="{1C6A3135-3838-46E8-9F55-7980ED126942}" type="parTrans" cxnId="{B0AEC3E0-35E0-4F94-9161-5B3059B98871}">
      <dgm:prSet/>
      <dgm:spPr/>
      <dgm:t>
        <a:bodyPr/>
        <a:lstStyle/>
        <a:p>
          <a:pPr algn="ctr"/>
          <a:endParaRPr lang="en-US"/>
        </a:p>
      </dgm:t>
    </dgm:pt>
    <dgm:pt modelId="{4CFBE178-1C1E-4C8F-8438-3368465B0112}" type="sibTrans" cxnId="{B0AEC3E0-35E0-4F94-9161-5B3059B98871}">
      <dgm:prSet/>
      <dgm:spPr/>
      <dgm:t>
        <a:bodyPr/>
        <a:lstStyle/>
        <a:p>
          <a:pPr algn="ctr"/>
          <a:endParaRPr lang="en-US"/>
        </a:p>
      </dgm:t>
    </dgm:pt>
    <dgm:pt modelId="{9ABF5C96-2A99-4DF6-B6AD-7CEE63C6DB60}">
      <dgm:prSet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Common Prerequisite Manual Revised as Approved by ACC</a:t>
          </a:r>
          <a:endParaRPr lang="en-US" b="1" dirty="0">
            <a:solidFill>
              <a:schemeClr val="tx1"/>
            </a:solidFill>
          </a:endParaRPr>
        </a:p>
      </dgm:t>
    </dgm:pt>
    <dgm:pt modelId="{BC063A7B-5DA7-412D-A966-7FAA3E47AB51}" type="parTrans" cxnId="{7014484D-974E-46C2-94EF-B9D93846C6E9}">
      <dgm:prSet/>
      <dgm:spPr/>
      <dgm:t>
        <a:bodyPr/>
        <a:lstStyle/>
        <a:p>
          <a:endParaRPr lang="en-US"/>
        </a:p>
      </dgm:t>
    </dgm:pt>
    <dgm:pt modelId="{FEC0BCFC-0F20-4663-954F-75714E9819CD}" type="sibTrans" cxnId="{7014484D-974E-46C2-94EF-B9D93846C6E9}">
      <dgm:prSet/>
      <dgm:spPr/>
      <dgm:t>
        <a:bodyPr/>
        <a:lstStyle/>
        <a:p>
          <a:endParaRPr lang="en-US"/>
        </a:p>
      </dgm:t>
    </dgm:pt>
    <dgm:pt modelId="{15683241-9528-4F58-9928-F130E123B713}" type="pres">
      <dgm:prSet presAssocID="{04EFEE02-DD04-4768-9D4D-1A08C324F213}" presName="CompostProcess" presStyleCnt="0">
        <dgm:presLayoutVars>
          <dgm:dir/>
          <dgm:resizeHandles val="exact"/>
        </dgm:presLayoutVars>
      </dgm:prSet>
      <dgm:spPr/>
    </dgm:pt>
    <dgm:pt modelId="{C50FAF58-43A1-4206-B350-C7AFB9B65D8F}" type="pres">
      <dgm:prSet presAssocID="{04EFEE02-DD04-4768-9D4D-1A08C324F213}" presName="arrow" presStyleLbl="bgShp" presStyleIdx="0" presStyleCnt="1"/>
      <dgm:spPr>
        <a:solidFill>
          <a:schemeClr val="accent6"/>
        </a:solidFill>
      </dgm:spPr>
    </dgm:pt>
    <dgm:pt modelId="{2437108D-8244-4C29-A5EF-A6CD0CB47BCC}" type="pres">
      <dgm:prSet presAssocID="{04EFEE02-DD04-4768-9D4D-1A08C324F213}" presName="linearProcess" presStyleCnt="0"/>
      <dgm:spPr/>
    </dgm:pt>
    <dgm:pt modelId="{6638FA87-3CFD-43FF-958F-E0B26461BDE7}" type="pres">
      <dgm:prSet presAssocID="{25E7C935-6B1C-43BE-B432-16734D39D51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03914-6770-4173-8C2D-4470DDAAA178}" type="pres">
      <dgm:prSet presAssocID="{DA64A311-1318-49AB-87E6-CEFC507B18D7}" presName="sibTrans" presStyleCnt="0"/>
      <dgm:spPr/>
    </dgm:pt>
    <dgm:pt modelId="{45827CF3-98E8-4ACA-8EBE-06CCD366A1EA}" type="pres">
      <dgm:prSet presAssocID="{B1F5E715-F15B-4427-A87D-FE5693470B1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4F17D-4EA2-4994-8407-E189124A3C65}" type="pres">
      <dgm:prSet presAssocID="{9C0BDC1A-A5FD-459A-92E0-DDB730C09239}" presName="sibTrans" presStyleCnt="0"/>
      <dgm:spPr/>
    </dgm:pt>
    <dgm:pt modelId="{533E21BD-70CF-4247-979E-94CB4486B00A}" type="pres">
      <dgm:prSet presAssocID="{6A5F2237-0312-43DE-95A2-36469AEAF0E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2BE69-E728-4B04-95B0-FA76E6F26631}" type="pres">
      <dgm:prSet presAssocID="{4CFBE178-1C1E-4C8F-8438-3368465B0112}" presName="sibTrans" presStyleCnt="0"/>
      <dgm:spPr/>
    </dgm:pt>
    <dgm:pt modelId="{22C55FBF-F63C-49B2-8FF6-3B109E504655}" type="pres">
      <dgm:prSet presAssocID="{9ABF5C96-2A99-4DF6-B6AD-7CEE63C6DB6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14484D-974E-46C2-94EF-B9D93846C6E9}" srcId="{04EFEE02-DD04-4768-9D4D-1A08C324F213}" destId="{9ABF5C96-2A99-4DF6-B6AD-7CEE63C6DB60}" srcOrd="3" destOrd="0" parTransId="{BC063A7B-5DA7-412D-A966-7FAA3E47AB51}" sibTransId="{FEC0BCFC-0F20-4663-954F-75714E9819CD}"/>
    <dgm:cxn modelId="{92550937-2699-4EA6-8C19-BFA2F070DFBA}" type="presOf" srcId="{B1F5E715-F15B-4427-A87D-FE5693470B1D}" destId="{45827CF3-98E8-4ACA-8EBE-06CCD366A1EA}" srcOrd="0" destOrd="0" presId="urn:microsoft.com/office/officeart/2005/8/layout/hProcess9"/>
    <dgm:cxn modelId="{D5C85DE1-D5EC-4989-A38A-C41B5FEFC935}" srcId="{04EFEE02-DD04-4768-9D4D-1A08C324F213}" destId="{B1F5E715-F15B-4427-A87D-FE5693470B1D}" srcOrd="1" destOrd="0" parTransId="{84F65EB0-B597-4CBC-A7D9-D3A16F248E57}" sibTransId="{9C0BDC1A-A5FD-459A-92E0-DDB730C09239}"/>
    <dgm:cxn modelId="{345BDECA-9CE3-44DF-8996-925F6F7C7CB8}" type="presOf" srcId="{04EFEE02-DD04-4768-9D4D-1A08C324F213}" destId="{15683241-9528-4F58-9928-F130E123B713}" srcOrd="0" destOrd="0" presId="urn:microsoft.com/office/officeart/2005/8/layout/hProcess9"/>
    <dgm:cxn modelId="{454E8D68-5868-4289-91D7-83DABB05ADEB}" type="presOf" srcId="{6A5F2237-0312-43DE-95A2-36469AEAF0EB}" destId="{533E21BD-70CF-4247-979E-94CB4486B00A}" srcOrd="0" destOrd="0" presId="urn:microsoft.com/office/officeart/2005/8/layout/hProcess9"/>
    <dgm:cxn modelId="{C1DBB4F8-7CF7-4469-9EF5-AC1B474F6A82}" srcId="{04EFEE02-DD04-4768-9D4D-1A08C324F213}" destId="{25E7C935-6B1C-43BE-B432-16734D39D516}" srcOrd="0" destOrd="0" parTransId="{3532A3E1-CBD9-4A47-A1A3-99A2A5F02975}" sibTransId="{DA64A311-1318-49AB-87E6-CEFC507B18D7}"/>
    <dgm:cxn modelId="{3FC1B668-1D1E-416E-AF5C-CFFBF0FBB974}" type="presOf" srcId="{9ABF5C96-2A99-4DF6-B6AD-7CEE63C6DB60}" destId="{22C55FBF-F63C-49B2-8FF6-3B109E504655}" srcOrd="0" destOrd="0" presId="urn:microsoft.com/office/officeart/2005/8/layout/hProcess9"/>
    <dgm:cxn modelId="{B0AEC3E0-35E0-4F94-9161-5B3059B98871}" srcId="{04EFEE02-DD04-4768-9D4D-1A08C324F213}" destId="{6A5F2237-0312-43DE-95A2-36469AEAF0EB}" srcOrd="2" destOrd="0" parTransId="{1C6A3135-3838-46E8-9F55-7980ED126942}" sibTransId="{4CFBE178-1C1E-4C8F-8438-3368465B0112}"/>
    <dgm:cxn modelId="{793A1D4F-38CF-4D64-A553-953B9352DDBE}" type="presOf" srcId="{25E7C935-6B1C-43BE-B432-16734D39D516}" destId="{6638FA87-3CFD-43FF-958F-E0B26461BDE7}" srcOrd="0" destOrd="0" presId="urn:microsoft.com/office/officeart/2005/8/layout/hProcess9"/>
    <dgm:cxn modelId="{BDFA886D-D22D-4C1B-915D-590679725D7A}" type="presParOf" srcId="{15683241-9528-4F58-9928-F130E123B713}" destId="{C50FAF58-43A1-4206-B350-C7AFB9B65D8F}" srcOrd="0" destOrd="0" presId="urn:microsoft.com/office/officeart/2005/8/layout/hProcess9"/>
    <dgm:cxn modelId="{19A318A4-852A-421F-BFCF-B61BB1FAD96B}" type="presParOf" srcId="{15683241-9528-4F58-9928-F130E123B713}" destId="{2437108D-8244-4C29-A5EF-A6CD0CB47BCC}" srcOrd="1" destOrd="0" presId="urn:microsoft.com/office/officeart/2005/8/layout/hProcess9"/>
    <dgm:cxn modelId="{50034B57-B830-414F-8A3A-D3B4DC6D8148}" type="presParOf" srcId="{2437108D-8244-4C29-A5EF-A6CD0CB47BCC}" destId="{6638FA87-3CFD-43FF-958F-E0B26461BDE7}" srcOrd="0" destOrd="0" presId="urn:microsoft.com/office/officeart/2005/8/layout/hProcess9"/>
    <dgm:cxn modelId="{8B1C8B07-644D-419B-A470-8A6EF6F65157}" type="presParOf" srcId="{2437108D-8244-4C29-A5EF-A6CD0CB47BCC}" destId="{A9503914-6770-4173-8C2D-4470DDAAA178}" srcOrd="1" destOrd="0" presId="urn:microsoft.com/office/officeart/2005/8/layout/hProcess9"/>
    <dgm:cxn modelId="{832B2A71-AAFE-48E2-B9B7-9B6F74CB9BF5}" type="presParOf" srcId="{2437108D-8244-4C29-A5EF-A6CD0CB47BCC}" destId="{45827CF3-98E8-4ACA-8EBE-06CCD366A1EA}" srcOrd="2" destOrd="0" presId="urn:microsoft.com/office/officeart/2005/8/layout/hProcess9"/>
    <dgm:cxn modelId="{913CF59E-EAFA-4BE1-81D6-2AB39D79A0BA}" type="presParOf" srcId="{2437108D-8244-4C29-A5EF-A6CD0CB47BCC}" destId="{A514F17D-4EA2-4994-8407-E189124A3C65}" srcOrd="3" destOrd="0" presId="urn:microsoft.com/office/officeart/2005/8/layout/hProcess9"/>
    <dgm:cxn modelId="{8FAFF564-DBBD-42B1-A2FE-7200DAD3BC0F}" type="presParOf" srcId="{2437108D-8244-4C29-A5EF-A6CD0CB47BCC}" destId="{533E21BD-70CF-4247-979E-94CB4486B00A}" srcOrd="4" destOrd="0" presId="urn:microsoft.com/office/officeart/2005/8/layout/hProcess9"/>
    <dgm:cxn modelId="{4FE04093-A698-4433-BBCB-14104C4E5838}" type="presParOf" srcId="{2437108D-8244-4C29-A5EF-A6CD0CB47BCC}" destId="{CA92BE69-E728-4B04-95B0-FA76E6F26631}" srcOrd="5" destOrd="0" presId="urn:microsoft.com/office/officeart/2005/8/layout/hProcess9"/>
    <dgm:cxn modelId="{2D08A83F-B29C-4AE2-98BC-58037F674914}" type="presParOf" srcId="{2437108D-8244-4C29-A5EF-A6CD0CB47BCC}" destId="{22C55FBF-F63C-49B2-8FF6-3B109E504655}" srcOrd="6" destOrd="0" presId="urn:microsoft.com/office/officeart/2005/8/layout/hProcess9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0FAF58-43A1-4206-B350-C7AFB9B65D8F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8FA87-3CFD-43FF-958F-E0B26461BDE7}">
      <dsp:nvSpPr>
        <dsp:cNvPr id="0" name=""/>
        <dsp:cNvSpPr/>
      </dsp:nvSpPr>
      <dsp:spPr>
        <a:xfrm>
          <a:off x="3050" y="1219199"/>
          <a:ext cx="1467445" cy="16256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Faculty Discipline Committee Review and Vote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050" y="1219199"/>
        <a:ext cx="1467445" cy="1625600"/>
      </dsp:txXfrm>
    </dsp:sp>
    <dsp:sp modelId="{45827CF3-98E8-4ACA-8EBE-06CCD366A1EA}">
      <dsp:nvSpPr>
        <dsp:cNvPr id="0" name=""/>
        <dsp:cNvSpPr/>
      </dsp:nvSpPr>
      <dsp:spPr>
        <a:xfrm>
          <a:off x="1543868" y="1219199"/>
          <a:ext cx="1467445" cy="16256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ACC Oversight Committee Review and Vote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543868" y="1219199"/>
        <a:ext cx="1467445" cy="1625600"/>
      </dsp:txXfrm>
    </dsp:sp>
    <dsp:sp modelId="{533E21BD-70CF-4247-979E-94CB4486B00A}">
      <dsp:nvSpPr>
        <dsp:cNvPr id="0" name=""/>
        <dsp:cNvSpPr/>
      </dsp:nvSpPr>
      <dsp:spPr>
        <a:xfrm>
          <a:off x="3084686" y="1219199"/>
          <a:ext cx="1467445" cy="16256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Consideration by ACC Committee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084686" y="1219199"/>
        <a:ext cx="1467445" cy="1625600"/>
      </dsp:txXfrm>
    </dsp:sp>
    <dsp:sp modelId="{22C55FBF-F63C-49B2-8FF6-3B109E504655}">
      <dsp:nvSpPr>
        <dsp:cNvPr id="0" name=""/>
        <dsp:cNvSpPr/>
      </dsp:nvSpPr>
      <dsp:spPr>
        <a:xfrm>
          <a:off x="4625503" y="1219199"/>
          <a:ext cx="1467445" cy="16256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Common Prerequisite Manual Revised as Approved by ACC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625503" y="1219199"/>
        <a:ext cx="1467445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0597F-1407-4CBC-A3AE-5F27102316C7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68DEA-DFC7-48DA-9281-9DE775B057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633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>
              <a:defRPr>
                <a:latin typeface="Arial Rounded MT Bold" pitchFamily="34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ysClr val="windowText" lastClr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PPTTemplate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>
            <a:lvl1pPr>
              <a:defRPr sz="4000">
                <a:latin typeface="Arial Rounded MT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1BA5E881-B878-400D-BEEC-F9A4422445A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TemplateMainTex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TemplateNo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BA5E881-B878-400D-BEEC-F9A4422445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floridapolytechnic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springboard.org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Division of Florida Colleges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Julie Alexander &amp; Abbey Ivey</a:t>
            </a:r>
          </a:p>
          <a:p>
            <a:r>
              <a:rPr lang="en-US" dirty="0" smtClean="0"/>
              <a:t>February 6,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30-Hour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Must be implementing now for fall 2013 FTICs</a:t>
            </a:r>
          </a:p>
          <a:p>
            <a:r>
              <a:rPr lang="en-US" dirty="0" smtClean="0"/>
              <a:t>Student must identify baccalaureate program/institution of interest by 30 college credit hours</a:t>
            </a:r>
          </a:p>
          <a:p>
            <a:r>
              <a:rPr lang="en-US" dirty="0" smtClean="0"/>
              <a:t>College must advise of common prerequisites for Florida public postsecondary</a:t>
            </a:r>
          </a:p>
          <a:p>
            <a:r>
              <a:rPr lang="en-US" dirty="0" smtClean="0"/>
              <a:t>Some colleges using Florida Virtual Campus, others using local resources</a:t>
            </a:r>
          </a:p>
          <a:p>
            <a:r>
              <a:rPr lang="en-US" dirty="0" smtClean="0"/>
              <a:t>Report student program/institution of interest for the purposes of statewide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43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Veterans out-of-state tuition waiver</a:t>
            </a:r>
          </a:p>
          <a:p>
            <a:r>
              <a:rPr lang="en-US" dirty="0" smtClean="0"/>
              <a:t>Textbook Affordability</a:t>
            </a:r>
          </a:p>
          <a:p>
            <a:r>
              <a:rPr lang="en-US" dirty="0" smtClean="0"/>
              <a:t>Technical Colleges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Baccalaureate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Document all collaboration attempts</a:t>
            </a:r>
          </a:p>
          <a:p>
            <a:r>
              <a:rPr lang="en-US" dirty="0" smtClean="0"/>
              <a:t>Need and demand is important, be clear and show the gap </a:t>
            </a:r>
          </a:p>
          <a:p>
            <a:pPr lvl="1"/>
            <a:r>
              <a:rPr lang="en-US" dirty="0" smtClean="0"/>
              <a:t>Job openings – Graduates = Gap</a:t>
            </a:r>
          </a:p>
          <a:p>
            <a:r>
              <a:rPr lang="en-US" dirty="0" smtClean="0"/>
              <a:t>Double check calculations</a:t>
            </a:r>
          </a:p>
          <a:p>
            <a:r>
              <a:rPr lang="en-US" dirty="0" smtClean="0"/>
              <a:t>Specify primary pathway allowing students to graduate within the total degree hours</a:t>
            </a:r>
          </a:p>
          <a:p>
            <a:r>
              <a:rPr lang="en-US" dirty="0" smtClean="0"/>
              <a:t>Spell and grammar check before submitting initial proposal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Common Prerequisite Review Process – How it Works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478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1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Common Prerequisite Review Process – Moving Forward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keeping the common prerequisites more uniform across institutions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Handbook for faculty discipline committee members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State review of current CIPs and tracks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Baccalaureate Programs – SUS Collaboration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Communication System in development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Joint venture between FCS and BOG staff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Baccalaureate Programs - $10K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 colleges have implemented $10K degree opportunities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$10K information points will be added to the Annual Baccalaureate Performance Accountability Report template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Polytechnic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>
                <a:hlinkClick r:id="rId2"/>
              </a:rPr>
              <a:t>http://floridapolytechnic.org/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Drumroll, please…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Wendy </a:t>
            </a:r>
            <a:r>
              <a:rPr lang="en-US" sz="5400" dirty="0" err="1" smtClean="0"/>
              <a:t>Sikora</a:t>
            </a:r>
            <a:endParaRPr lang="en-US" sz="54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Division of Career and Adult Education’s Florida College System Liaison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05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plans submitted + 2 drafts</a:t>
            </a:r>
            <a:endParaRPr lang="en-US" dirty="0"/>
          </a:p>
          <a:p>
            <a:r>
              <a:rPr lang="en-US" dirty="0" smtClean="0"/>
              <a:t>Division review has begun</a:t>
            </a:r>
          </a:p>
          <a:p>
            <a:r>
              <a:rPr lang="en-US" dirty="0" smtClean="0"/>
              <a:t>First round review of approved plans submitted by January 15, target approval by February 21</a:t>
            </a:r>
          </a:p>
          <a:p>
            <a:r>
              <a:rPr lang="en-US" dirty="0" smtClean="0"/>
              <a:t>Second round review for remaining plans, target approval by February 28</a:t>
            </a:r>
          </a:p>
          <a:p>
            <a:r>
              <a:rPr lang="en-US" dirty="0" smtClean="0"/>
              <a:t>Chancellor notification to president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assessment of plans</a:t>
            </a:r>
          </a:p>
          <a:p>
            <a:pPr lvl="1"/>
            <a:r>
              <a:rPr lang="en-US" dirty="0" smtClean="0"/>
              <a:t>Major procedural changes in admissions and advising</a:t>
            </a:r>
          </a:p>
          <a:p>
            <a:pPr lvl="1"/>
            <a:r>
              <a:rPr lang="en-US" dirty="0" smtClean="0"/>
              <a:t>Exemption protocols vary</a:t>
            </a:r>
          </a:p>
          <a:p>
            <a:pPr lvl="1"/>
            <a:r>
              <a:rPr lang="en-US" dirty="0" smtClean="0"/>
              <a:t>Mandatory orientation is common</a:t>
            </a:r>
          </a:p>
          <a:p>
            <a:pPr lvl="1"/>
            <a:r>
              <a:rPr lang="en-US" dirty="0" smtClean="0"/>
              <a:t>Support service enhancements</a:t>
            </a:r>
          </a:p>
          <a:p>
            <a:pPr lvl="1"/>
            <a:r>
              <a:rPr lang="en-US" dirty="0" smtClean="0"/>
              <a:t>Diversity in developmental education course offerings and strategies</a:t>
            </a:r>
          </a:p>
          <a:p>
            <a:pPr lvl="1"/>
            <a:r>
              <a:rPr lang="en-US" dirty="0" smtClean="0"/>
              <a:t>Gateway course success strategies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07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Education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Spring 2014</a:t>
            </a:r>
          </a:p>
          <a:p>
            <a:pPr lvl="1"/>
            <a:r>
              <a:rPr lang="en-US" dirty="0" smtClean="0"/>
              <a:t>Exemption status</a:t>
            </a:r>
          </a:p>
          <a:p>
            <a:r>
              <a:rPr lang="en-US" dirty="0" smtClean="0"/>
              <a:t>Fall 2014 </a:t>
            </a:r>
          </a:p>
          <a:p>
            <a:pPr lvl="1"/>
            <a:r>
              <a:rPr lang="en-US" dirty="0" smtClean="0"/>
              <a:t>Developmental education course and section</a:t>
            </a:r>
          </a:p>
          <a:p>
            <a:pPr lvl="2"/>
            <a:r>
              <a:rPr lang="en-US" dirty="0" smtClean="0"/>
              <a:t>Modular</a:t>
            </a:r>
          </a:p>
          <a:p>
            <a:pPr lvl="2"/>
            <a:r>
              <a:rPr lang="en-US" dirty="0" smtClean="0"/>
              <a:t>Compressed</a:t>
            </a:r>
          </a:p>
          <a:p>
            <a:pPr lvl="2"/>
            <a:r>
              <a:rPr lang="en-US" dirty="0" smtClean="0"/>
              <a:t>Contextualized</a:t>
            </a:r>
          </a:p>
          <a:p>
            <a:pPr lvl="2"/>
            <a:r>
              <a:rPr lang="en-US" dirty="0" smtClean="0"/>
              <a:t>Co-requisite</a:t>
            </a:r>
            <a:endParaRPr lang="en-US" dirty="0"/>
          </a:p>
          <a:p>
            <a:pPr lvl="1"/>
            <a:r>
              <a:rPr lang="en-US" dirty="0" smtClean="0"/>
              <a:t>Must report one or more strategies for each developmental education course section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23913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Meta-Majors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 you want a statewide list of associate degree programs associated with meta-majors? Should it be mandatory or discretionary?</a:t>
            </a:r>
          </a:p>
          <a:p>
            <a:r>
              <a:rPr lang="en-US" dirty="0" smtClean="0"/>
              <a:t>Do you want a statewide list of baccalaureate degree programs associated with meta-majors? </a:t>
            </a:r>
            <a:r>
              <a:rPr lang="en-US" dirty="0"/>
              <a:t>Should it be mandatory or discretionary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Would it be helpful to align Common Prerequisite Manual with meta-majors, where possible?</a:t>
            </a:r>
          </a:p>
          <a:p>
            <a:r>
              <a:rPr lang="en-US" dirty="0" smtClean="0"/>
              <a:t>What do you need from the Division of Florida Colleges to assist with implementation?</a:t>
            </a:r>
          </a:p>
          <a:p>
            <a:r>
              <a:rPr lang="en-US" dirty="0" smtClean="0"/>
              <a:t>NROC </a:t>
            </a:r>
            <a:r>
              <a:rPr lang="en-US" dirty="0" err="1" smtClean="0"/>
              <a:t>EdReady</a:t>
            </a:r>
            <a:r>
              <a:rPr lang="en-US" dirty="0" smtClean="0"/>
              <a:t>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94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 Education Core Courses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 6A-10.0303 has been noticed</a:t>
            </a:r>
          </a:p>
          <a:p>
            <a:r>
              <a:rPr lang="en-US" dirty="0" smtClean="0"/>
              <a:t>Proposed rule targeted for State Board of Education consideration this spring</a:t>
            </a:r>
          </a:p>
          <a:p>
            <a:r>
              <a:rPr lang="en-US" dirty="0" smtClean="0"/>
              <a:t>Once approved, General Education Core Course Options will be final</a:t>
            </a:r>
          </a:p>
          <a:p>
            <a:r>
              <a:rPr lang="en-US" dirty="0" smtClean="0"/>
              <a:t>Florida College System and State University System institutions must implement by fall 2015 for FTIC AA or baccalaureate degree seeking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dual enrollment articulation agreements submitted and reviewed for compliance</a:t>
            </a:r>
          </a:p>
          <a:p>
            <a:r>
              <a:rPr lang="en-US" dirty="0" smtClean="0"/>
              <a:t>More colleges are limiting dual enrollment eligibility to junior and senior year of high school</a:t>
            </a:r>
          </a:p>
          <a:p>
            <a:r>
              <a:rPr lang="en-US" dirty="0" smtClean="0"/>
              <a:t>Funding arrangements vary for instruction at high school </a:t>
            </a:r>
          </a:p>
          <a:p>
            <a:r>
              <a:rPr lang="en-US" dirty="0" smtClean="0"/>
              <a:t>Colleges assisting districts with other costs like textbooks and advisors</a:t>
            </a:r>
          </a:p>
          <a:p>
            <a:r>
              <a:rPr lang="en-US" dirty="0" smtClean="0"/>
              <a:t>College is not required to have dual enrollment articulation agreement with private high schools, may require payment from the private high school</a:t>
            </a:r>
          </a:p>
          <a:p>
            <a:r>
              <a:rPr lang="en-US" dirty="0" smtClean="0"/>
              <a:t>Charter high schools are not required to enter into a dual enrollment articulation agreement, may be part of the school district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Enrollment Springboard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stop shop for dual enrollment</a:t>
            </a:r>
          </a:p>
          <a:p>
            <a:r>
              <a:rPr lang="en-US" dirty="0" smtClean="0"/>
              <a:t>Self-paced tutorials for</a:t>
            </a:r>
          </a:p>
          <a:p>
            <a:pPr lvl="1"/>
            <a:r>
              <a:rPr lang="en-US" dirty="0" smtClean="0"/>
              <a:t>School districts and colleges</a:t>
            </a:r>
          </a:p>
          <a:p>
            <a:pPr lvl="1"/>
            <a:r>
              <a:rPr lang="en-US" dirty="0" smtClean="0"/>
              <a:t>Dual enrollment instructors</a:t>
            </a:r>
          </a:p>
          <a:p>
            <a:pPr lvl="1"/>
            <a:r>
              <a:rPr lang="en-US" dirty="0" smtClean="0"/>
              <a:t>Parents and students</a:t>
            </a:r>
          </a:p>
          <a:p>
            <a:r>
              <a:rPr lang="en-US" dirty="0" smtClean="0"/>
              <a:t>Links to dual enrollment articulation agreements</a:t>
            </a:r>
          </a:p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despringboard.org/index.html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CS_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 Hea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FCS_PowerPointTemplate</Template>
  <TotalTime>199</TotalTime>
  <Words>614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FCS_PowerPointTemplate</vt:lpstr>
      <vt:lpstr>No Header</vt:lpstr>
      <vt:lpstr>Division of Florida Colleges Update</vt:lpstr>
      <vt:lpstr>Drumroll, please…</vt:lpstr>
      <vt:lpstr>Developmental Education</vt:lpstr>
      <vt:lpstr>Developmental Education</vt:lpstr>
      <vt:lpstr>Developmental Education Data </vt:lpstr>
      <vt:lpstr>Meta-Majors</vt:lpstr>
      <vt:lpstr>General Education Core Courses</vt:lpstr>
      <vt:lpstr>Dual Enrollment</vt:lpstr>
      <vt:lpstr>Dual Enrollment Springboard</vt:lpstr>
      <vt:lpstr>30-Hour Advising</vt:lpstr>
      <vt:lpstr>Proposed Legislation</vt:lpstr>
      <vt:lpstr>Baccalaureate Proposals</vt:lpstr>
      <vt:lpstr>Common Prerequisite Review Process – How it Works</vt:lpstr>
      <vt:lpstr>Common Prerequisite Review Process – Moving Forward</vt:lpstr>
      <vt:lpstr>Baccalaureate Programs – SUS Collaboration</vt:lpstr>
      <vt:lpstr>Baccalaureate Programs - $10K</vt:lpstr>
      <vt:lpstr>Florida Polytechnic University</vt:lpstr>
    </vt:vector>
  </TitlesOfParts>
  <Company>Florida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Florida Colleges Update</dc:title>
  <dc:creator>julie.alexander</dc:creator>
  <cp:lastModifiedBy>julie.alexander</cp:lastModifiedBy>
  <cp:revision>21</cp:revision>
  <dcterms:created xsi:type="dcterms:W3CDTF">2014-02-05T03:01:08Z</dcterms:created>
  <dcterms:modified xsi:type="dcterms:W3CDTF">2014-02-10T15:45:17Z</dcterms:modified>
</cp:coreProperties>
</file>