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1"/>
  </p:notesMasterIdLst>
  <p:handoutMasterIdLst>
    <p:handoutMasterId r:id="rId12"/>
  </p:handoutMasterIdLst>
  <p:sldIdLst>
    <p:sldId id="521" r:id="rId5"/>
    <p:sldId id="547" r:id="rId6"/>
    <p:sldId id="549" r:id="rId7"/>
    <p:sldId id="550" r:id="rId8"/>
    <p:sldId id="555" r:id="rId9"/>
    <p:sldId id="53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  <a:srgbClr val="FF9797"/>
    <a:srgbClr val="E2E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FCA62-63B6-3CDD-8746-A44FB6A2C581}" v="17" dt="2021-08-09T16:20:50.795"/>
    <p1510:client id="{0C3DCCDA-FF38-42CF-8A38-117B3D80E440}" v="46" dt="2021-10-26T20:38:20.822"/>
    <p1510:client id="{27C9BF54-FB14-DB05-9A0B-28318A33A9E5}" v="684" dt="2022-02-01T20:31:30.234"/>
    <p1510:client id="{4C20DF01-D4C7-BF8E-1690-B82AE6A62930}" v="162" dt="2022-02-07T14:49:42.962"/>
    <p1510:client id="{60DFB319-90A5-F7D0-625C-95664C7EF30F}" v="381" dt="2022-01-25T21:55:57.008"/>
    <p1510:client id="{918AA01A-F692-F080-328C-81A6ACC1C743}" v="1347" dt="2022-02-08T00:09:26.489"/>
    <p1510:client id="{A0F509D3-4E6A-0B9A-29A5-06D0A75CFAA2}" v="8" dt="2021-08-10T13:22:01.883"/>
    <p1510:client id="{D4779E17-87E1-156F-141F-DE236052F979}" v="3" dt="2021-08-10T12:04:19.859"/>
    <p1510:client id="{E1E94B29-CD25-8933-AD6D-E5E69FDEFB2A}" v="1" dt="2021-08-09T13:31:19.107"/>
    <p1510:client id="{EEA4649B-F58F-48A1-B5FE-2F5FCA727082}" v="1" dt="2021-08-09T15:56:03.3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84B8B-CE9F-4FE4-8A80-C3544A321B6E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D54AC-802B-4611-96D1-6FFC7653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496B-DBCB-47E9-B5D4-5BC68273139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38E06-4883-43F7-9389-A7E9808F9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38E06-4883-43F7-9389-A7E9808F9D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5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Thanks to Edwin and Cheryl for considering that AS deans and program chairs might need the list of course substitutions for Math.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68C3-0F8C-B84D-BE17-CF4E18831E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6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68C3-0F8C-B84D-BE17-CF4E18831E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2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68C3-0F8C-B84D-BE17-CF4E18831E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3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68C3-0F8C-B84D-BE17-CF4E18831E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38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268C3-0F8C-B84D-BE17-CF4E18831E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92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89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6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2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474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38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13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796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19252" r="16898" b="18276"/>
          <a:stretch/>
        </p:blipFill>
        <p:spPr>
          <a:xfrm>
            <a:off x="726831" y="620046"/>
            <a:ext cx="10738338" cy="5699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3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99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58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3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87623" y="1532704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7997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1864"/>
            <a:ext cx="9601196" cy="39840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5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66800" y="1187264"/>
            <a:ext cx="10058400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28837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891864"/>
            <a:ext cx="9601196" cy="39840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0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258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23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02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A57690-F217-4E60-B92D-06E8BE4ABCBC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3DC119-D021-4905-A454-2CCEDA424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1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8" r:id="rId2"/>
    <p:sldLayoutId id="2147483710" r:id="rId3"/>
    <p:sldLayoutId id="2147483726" r:id="rId4"/>
    <p:sldLayoutId id="2147483727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9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2">
            <a:extLst>
              <a:ext uri="{FF2B5EF4-FFF2-40B4-BE49-F238E27FC236}">
                <a16:creationId xmlns:a16="http://schemas.microsoft.com/office/drawing/2014/main" id="{7AF0FCDC-7BF8-4C15-B0DF-39495ABC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40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D83D09F1-D65C-4360-A042-A28A88B8D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6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innerShdw blurRad="88900" dist="254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9810" y="1248783"/>
            <a:ext cx="5925988" cy="4009233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4400" b="1" dirty="0">
                <a:solidFill>
                  <a:srgbClr val="002060"/>
                </a:solidFill>
              </a:rPr>
              <a:t>COUNCIL OF WORKFORCE EDUCATION</a:t>
            </a:r>
            <a:br>
              <a:rPr lang="en-US" sz="4400" b="1" dirty="0">
                <a:solidFill>
                  <a:srgbClr val="002060"/>
                </a:solidFill>
              </a:rPr>
            </a:b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2060"/>
                </a:solidFill>
              </a:rPr>
              <a:t>CREDENTIALS OF VALUE WORKGROUP REPORT </a:t>
            </a:r>
            <a:br>
              <a:rPr lang="en-US" sz="3200" b="1" dirty="0">
                <a:solidFill>
                  <a:srgbClr val="010001"/>
                </a:solidFill>
              </a:rPr>
            </a:br>
            <a:br>
              <a:rPr lang="en-US" b="1" dirty="0">
                <a:solidFill>
                  <a:srgbClr val="010001"/>
                </a:solidFill>
              </a:rPr>
            </a:br>
            <a:endParaRPr lang="en-US" b="1" dirty="0">
              <a:solidFill>
                <a:srgbClr val="01000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65200" y="5080001"/>
            <a:ext cx="5925988" cy="94488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February 2, 2022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4:00pm – 5:00pm  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>
                <a:solidFill>
                  <a:srgbClr val="002060"/>
                </a:solidFill>
              </a:rPr>
              <a:t>Via Zoom </a:t>
            </a:r>
            <a:endParaRPr lang="en-US" sz="2000" dirty="0">
              <a:solidFill>
                <a:srgbClr val="002060"/>
              </a:solidFill>
            </a:endParaRPr>
          </a:p>
        </p:txBody>
      </p:sp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DFE3C79B-5339-404D-AD57-DEFDC8C11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938687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04646B48-D72A-4B29-9974-5196657AF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9264" y="4960395"/>
            <a:ext cx="587959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8" descr="Colourful carved figures of humans">
            <a:extLst>
              <a:ext uri="{FF2B5EF4-FFF2-40B4-BE49-F238E27FC236}">
                <a16:creationId xmlns:a16="http://schemas.microsoft.com/office/drawing/2014/main" id="{7F2A0B0F-B746-4711-A7D9-488564B69D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14" r="25401" b="-10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539" y="659272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58031CA-4D70-4F4A-A4D9-F5771D7C9032}" type="slidenum">
              <a:rPr lang="en-US" sz="1000" smtClean="0">
                <a:latin typeface="Refrigerator Deluxe Light" charset="-95"/>
                <a:ea typeface="Refrigerator Deluxe Light" charset="-95"/>
                <a:cs typeface="Refrigerator Deluxe Light" charset="-95"/>
              </a:rPr>
              <a:t>2</a:t>
            </a:fld>
            <a:endParaRPr lang="en-US" sz="1000">
              <a:latin typeface="Refrigerator Deluxe Light" charset="-95"/>
              <a:ea typeface="Refrigerator Deluxe Light" charset="-95"/>
              <a:cs typeface="Refrigerator Deluxe Light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638" y="442679"/>
            <a:ext cx="1073072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WORKGROUP </a:t>
            </a:r>
            <a:r>
              <a:rPr lang="en-US" sz="3600" b="1" dirty="0">
                <a:ln w="3175" cmpd="sng">
                  <a:noFill/>
                </a:ln>
                <a:solidFill>
                  <a:srgbClr val="002060"/>
                </a:solidFill>
                <a:latin typeface="+mj-lt"/>
              </a:rPr>
              <a:t>UPDATE</a:t>
            </a:r>
          </a:p>
          <a:p>
            <a:pPr algn="ctr"/>
            <a:r>
              <a:rPr lang="en-US" sz="3600" b="1" cap="all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endParaRPr lang="en-US" sz="4000" b="1" cap="all" dirty="0">
              <a:latin typeface="Garamond" panose="02020404030301010803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0415" y="1307270"/>
            <a:ext cx="9724785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Team Members</a:t>
            </a:r>
            <a:endParaRPr lang="en-US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Brian Mann; Prashanth Pilly; Marilyn Barger; Orathai Northern; </a:t>
            </a:r>
            <a:endParaRPr lang="en-US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Jennifer Fryns; Basim Khartabil; Loretta Ovueraye; Dusti Sluder; Jeremy Krause;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Kathleen Taylor; Keith 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Richards, Nasser Hedayat</a:t>
            </a:r>
            <a:endParaRPr lang="en-US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0" lvl="1" indent="-571500" defTabSz="914400">
              <a:lnSpc>
                <a:spcPct val="104000"/>
              </a:lnSpc>
              <a:spcAft>
                <a:spcPts val="800"/>
              </a:spcAft>
              <a:buFont typeface="Courier New"/>
              <a:buChar char="o"/>
              <a:defRPr/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79986"/>
            <a:ext cx="10058400" cy="19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B6F9B-384C-410D-B44B-59644251ACC5}"/>
              </a:ext>
            </a:extLst>
          </p:cNvPr>
          <p:cNvSpPr txBox="1"/>
          <p:nvPr/>
        </p:nvSpPr>
        <p:spPr>
          <a:xfrm>
            <a:off x="1568496" y="3307818"/>
            <a:ext cx="9724785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ey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tems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n-US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iscussed</a:t>
            </a:r>
            <a:r>
              <a:rPr lang="en-US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 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 approval process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Curriculum Frameworks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CTE Audits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80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539" y="659272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58031CA-4D70-4F4A-A4D9-F5771D7C9032}" type="slidenum">
              <a:rPr lang="en-US" sz="1000" smtClean="0">
                <a:latin typeface="Refrigerator Deluxe Light" charset="-95"/>
                <a:ea typeface="Refrigerator Deluxe Light" charset="-95"/>
                <a:cs typeface="Refrigerator Deluxe Light" charset="-95"/>
              </a:rPr>
              <a:t>3</a:t>
            </a:fld>
            <a:endParaRPr lang="en-US" sz="1000">
              <a:latin typeface="Refrigerator Deluxe Light" charset="-95"/>
              <a:ea typeface="Refrigerator Deluxe Light" charset="-95"/>
              <a:cs typeface="Refrigerator Deluxe Light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638" y="442679"/>
            <a:ext cx="1073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cap="all" dirty="0">
                <a:ln w="3175" cmpd="sng">
                  <a:noFill/>
                </a:ln>
                <a:solidFill>
                  <a:srgbClr val="002060"/>
                </a:solidFill>
                <a:latin typeface="Garamond" panose="02020404030301010803"/>
                <a:ea typeface="+mj-ea"/>
                <a:cs typeface="+mj-cs"/>
              </a:rPr>
              <a:t>KEY ITEMS DISCUSSED/RECOMMENDATIONS</a:t>
            </a:r>
            <a:endParaRPr lang="en-US" sz="2800" b="1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438364"/>
            <a:ext cx="10501162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 Approval Process</a:t>
            </a:r>
            <a:endParaRPr lang="en-US" sz="2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New Programs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with no 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frameworks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Early Alert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encourage strong collaboration and latest information sharing </a:t>
            </a: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developing a new dashboard.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rograms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with 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State approved frameworks “Expedited”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Clearly define the term “Expedited” </a:t>
            </a:r>
            <a:endParaRPr lang="en-US" sz="20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Consider increasing approval timeline to 4 times /year (same as Board meetings)</a:t>
            </a:r>
          </a:p>
          <a:p>
            <a:pPr lvl="2"/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instead of 2 times/year.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79986"/>
            <a:ext cx="10058400" cy="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7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539" y="659272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58031CA-4D70-4F4A-A4D9-F5771D7C9032}" type="slidenum">
              <a:rPr lang="en-US" sz="1000" smtClean="0">
                <a:latin typeface="Refrigerator Deluxe Light" charset="-95"/>
                <a:ea typeface="Refrigerator Deluxe Light" charset="-95"/>
                <a:cs typeface="Refrigerator Deluxe Light" charset="-95"/>
              </a:rPr>
              <a:t>4</a:t>
            </a:fld>
            <a:endParaRPr lang="en-US" sz="1000">
              <a:latin typeface="Refrigerator Deluxe Light" charset="-95"/>
              <a:ea typeface="Refrigerator Deluxe Light" charset="-95"/>
              <a:cs typeface="Refrigerator Deluxe Light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638" y="442679"/>
            <a:ext cx="1073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KEY ITEMS DISCUSSED/RECOMMENDATIONS</a:t>
            </a:r>
            <a:endParaRPr lang="en-US" sz="2800" b="1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638" y="1089010"/>
            <a:ext cx="10501162" cy="48958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Curriculum Frameworks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Current structure and layout 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ds-  Split into two sections </a:t>
            </a:r>
          </a:p>
          <a:p>
            <a:pPr lvl="2">
              <a:spcAft>
                <a:spcPts val="800"/>
              </a:spcAft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-  Core Section Standards: Required regardless of the specializations, include the 	  	    	   primary SOC#.</a:t>
            </a:r>
          </a:p>
          <a:p>
            <a:pPr lvl="2">
              <a:spcAft>
                <a:spcPts val="800"/>
              </a:spcAft>
            </a:pP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Optional 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ection 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Standards: Specific to the specialization. Include additional SOCs 	 		aligned to the specialization.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nclude 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other information such as institution name, listing of related industry certifications (</a:t>
            </a: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dashboard).</a:t>
            </a:r>
            <a:endParaRPr lang="en-US" sz="2000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Career Clusters </a:t>
            </a: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</a:t>
            </a:r>
            <a:r>
              <a:rPr lang="en-US" sz="2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Program Listing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- program alignment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- Identify new career clusters if needed</a:t>
            </a:r>
            <a:endParaRPr lang="en-US" sz="20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79986"/>
            <a:ext cx="10058400" cy="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12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539" y="659272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58031CA-4D70-4F4A-A4D9-F5771D7C9032}" type="slidenum">
              <a:rPr lang="en-US" sz="1000" smtClean="0">
                <a:latin typeface="Refrigerator Deluxe Light" charset="-95"/>
                <a:ea typeface="Refrigerator Deluxe Light" charset="-95"/>
                <a:cs typeface="Refrigerator Deluxe Light" charset="-95"/>
              </a:rPr>
              <a:t>5</a:t>
            </a:fld>
            <a:endParaRPr lang="en-US" sz="1000">
              <a:latin typeface="Refrigerator Deluxe Light" charset="-95"/>
              <a:ea typeface="Refrigerator Deluxe Light" charset="-95"/>
              <a:cs typeface="Refrigerator Deluxe Light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638" y="442679"/>
            <a:ext cx="1073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b="1" cap="all" dirty="0">
                <a:ln w="3175" cmpd="sng">
                  <a:noFill/>
                </a:ln>
                <a:solidFill>
                  <a:srgbClr val="002060"/>
                </a:solidFill>
                <a:latin typeface="Garamond" panose="02020404030301010803"/>
                <a:ea typeface="+mj-ea"/>
                <a:cs typeface="+mj-cs"/>
              </a:rPr>
              <a:t>WORK</a:t>
            </a: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GROUP SUGESTIONS</a:t>
            </a:r>
            <a:endParaRPr lang="en-US" sz="2800" b="1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419" y="1364555"/>
            <a:ext cx="10501162" cy="31854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ork collaboratively with State </a:t>
            </a: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identify ways for implementation.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Specific timeline - to be determined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Concerns - None</a:t>
            </a:r>
            <a:r>
              <a:rPr lang="en-US" sz="2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endParaRPr lang="en-US" sz="2800" b="1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79986"/>
            <a:ext cx="10058400" cy="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539" y="6592727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58031CA-4D70-4F4A-A4D9-F5771D7C9032}" type="slidenum">
              <a:rPr lang="en-US" sz="1000" smtClean="0">
                <a:latin typeface="Refrigerator Deluxe Light" charset="-95"/>
                <a:ea typeface="Refrigerator Deluxe Light" charset="-95"/>
                <a:cs typeface="Refrigerator Deluxe Light" charset="-95"/>
              </a:rPr>
              <a:t>6</a:t>
            </a:fld>
            <a:endParaRPr lang="en-US" sz="1000">
              <a:latin typeface="Refrigerator Deluxe Light" charset="-95"/>
              <a:ea typeface="Refrigerator Deluxe Light" charset="-95"/>
              <a:cs typeface="Refrigerator Deluxe Light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638" y="442679"/>
            <a:ext cx="10730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3600" b="1" cap="all" dirty="0">
                <a:solidFill>
                  <a:srgbClr val="002060"/>
                </a:solidFill>
              </a:rPr>
              <a:t>CREDENTIALS OF VALUE </a:t>
            </a:r>
            <a:r>
              <a:rPr lang="en-US" sz="3600" b="1" dirty="0">
                <a:ln w="3175" cmpd="sng">
                  <a:noFill/>
                </a:ln>
                <a:solidFill>
                  <a:srgbClr val="002060"/>
                </a:solidFill>
                <a:latin typeface="Garamond" panose="02020404030301010803"/>
                <a:ea typeface="+mj-ea"/>
                <a:cs typeface="+mj-cs"/>
              </a:rPr>
              <a:t>WORK</a:t>
            </a:r>
            <a:r>
              <a:rPr kumimoji="0" lang="en-US" sz="3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GROUP </a:t>
            </a:r>
            <a:endParaRPr lang="en-US" sz="4000" b="1" cap="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519" y="2633836"/>
            <a:ext cx="10501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algn="ctr" fontAlgn="base"/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THANK YOU!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079986"/>
            <a:ext cx="10058400" cy="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87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AB1856060B441A4FF5EB5706AB2F8" ma:contentTypeVersion="6" ma:contentTypeDescription="Create a new document." ma:contentTypeScope="" ma:versionID="b2f438ab3947f01682c3c9616e793e0a">
  <xsd:schema xmlns:xsd="http://www.w3.org/2001/XMLSchema" xmlns:xs="http://www.w3.org/2001/XMLSchema" xmlns:p="http://schemas.microsoft.com/office/2006/metadata/properties" xmlns:ns2="7cc4561f-9610-4f91-baae-6cc6e2d6dc97" xmlns:ns3="5770d9d5-2945-4d8f-9713-afc007fca777" targetNamespace="http://schemas.microsoft.com/office/2006/metadata/properties" ma:root="true" ma:fieldsID="f531089583a617a99f96143531c62e88" ns2:_="" ns3:_="">
    <xsd:import namespace="7cc4561f-9610-4f91-baae-6cc6e2d6dc97"/>
    <xsd:import namespace="5770d9d5-2945-4d8f-9713-afc007fca7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4561f-9610-4f91-baae-6cc6e2d6d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0d9d5-2945-4d8f-9713-afc007fca7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770d9d5-2945-4d8f-9713-afc007fca777">
      <UserInfo>
        <DisplayName>Everyone</DisplayName>
        <AccountId>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A111304-F398-4B37-A946-705752396F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752DC7-9F9A-41A8-8B2F-4A2C84EFA3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c4561f-9610-4f91-baae-6cc6e2d6dc97"/>
    <ds:schemaRef ds:uri="5770d9d5-2945-4d8f-9713-afc007fca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FEF347-ED6F-46F1-BCFD-1237F9E2E67B}">
  <ds:schemaRefs>
    <ds:schemaRef ds:uri="5770d9d5-2945-4d8f-9713-afc007fca777"/>
    <ds:schemaRef ds:uri="http://schemas.microsoft.com/office/2006/metadata/properties"/>
    <ds:schemaRef ds:uri="http://schemas.microsoft.com/office/infopath/2007/PartnerControls"/>
    <ds:schemaRef ds:uri="a736bfa9-292c-45a1-8532-998b1e80832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303</TotalTime>
  <Words>310</Words>
  <Application>Microsoft Office PowerPoint</Application>
  <PresentationFormat>Widescreen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Courier New</vt:lpstr>
      <vt:lpstr>Garamond</vt:lpstr>
      <vt:lpstr>Refrigerator Deluxe Light</vt:lpstr>
      <vt:lpstr>Times New Roman</vt:lpstr>
      <vt:lpstr>Organic</vt:lpstr>
      <vt:lpstr>COUNCIL OF WORKFORCE EDUCATION  CREDENTIALS OF VALUE WORKGROUP REPORT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Valencia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connects these things?</dc:title>
  <dc:creator>Cathy Campbell</dc:creator>
  <cp:lastModifiedBy>Nasser Hedayat</cp:lastModifiedBy>
  <cp:revision>468</cp:revision>
  <dcterms:created xsi:type="dcterms:W3CDTF">2020-08-21T18:15:26Z</dcterms:created>
  <dcterms:modified xsi:type="dcterms:W3CDTF">2022-02-11T16:20:17Z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0x010100AE6AB1856060B441A4FF5EB5706AB2F8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